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ileron" panose="020B0604020202020204" charset="0"/>
      <p:regular r:id="rId16"/>
    </p:embeddedFont>
    <p:embeddedFont>
      <p:font typeface="Canva Sans 1 Bold" panose="020B0604020202020204" charset="0"/>
      <p:regular r:id="rId17"/>
    </p:embeddedFont>
    <p:embeddedFont>
      <p:font typeface="Canva Sans 2 Bold" panose="020B0604020202020204" charset="0"/>
      <p:regular r:id="rId18"/>
    </p:embeddedFont>
    <p:embeddedFont>
      <p:font typeface="Garet Bold" panose="020B0604020202020204" charset="0"/>
      <p:regular r:id="rId19"/>
    </p:embeddedFont>
    <p:embeddedFont>
      <p:font typeface="Open Sans" panose="020B0606030504020204" pitchFamily="34" charset="0"/>
      <p:regular r:id="rId20"/>
      <p:bold r:id="rId21"/>
      <p:italic r:id="rId22"/>
      <p:boldItalic r:id="rId23"/>
    </p:embeddedFont>
    <p:embeddedFont>
      <p:font typeface="Open Sans Bold" panose="020B0806030504020204" charset="0"/>
      <p:regular r:id="rId24"/>
    </p:embeddedFont>
    <p:embeddedFont>
      <p:font typeface="Poppins Bold" panose="020B0604020202020204" charset="0"/>
      <p:regular r:id="rId25"/>
    </p:embeddedFont>
    <p:embeddedFont>
      <p:font typeface="Poppins Medium" panose="00000600000000000000" pitchFamily="2" charset="0"/>
      <p:regular r:id="rId26"/>
    </p:embeddedFont>
    <p:embeddedFont>
      <p:font typeface="Poppins Ultra-Bold" panose="020B0604020202020204" charset="0"/>
      <p:regular r:id="rId27"/>
    </p:embeddedFont>
    <p:embeddedFont>
      <p:font typeface="Roboto" panose="02000000000000000000" pitchFamily="2" charset="0"/>
      <p:regular r:id="rId28"/>
    </p:embeddedFont>
    <p:embeddedFont>
      <p:font typeface="Roboto Bold" panose="02000000000000000000" charset="0"/>
      <p:regular r:id="rId29"/>
    </p:embeddedFont>
    <p:embeddedFont>
      <p:font typeface="Source Sans Pro" panose="020B0503030403020204" pitchFamily="34" charset="0"/>
      <p:regular r:id="rId30"/>
    </p:embeddedFont>
    <p:embeddedFont>
      <p:font typeface="Source Sans Pro Bold" panose="020B0703030403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91.sv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image" Target="../media/image12.jpeg"/><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12.jpe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7.sv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5174"/>
        </a:solidFill>
        <a:effectLst/>
      </p:bgPr>
    </p:bg>
    <p:spTree>
      <p:nvGrpSpPr>
        <p:cNvPr id="1" name=""/>
        <p:cNvGrpSpPr/>
        <p:nvPr/>
      </p:nvGrpSpPr>
      <p:grpSpPr>
        <a:xfrm>
          <a:off x="0" y="0"/>
          <a:ext cx="0" cy="0"/>
          <a:chOff x="0" y="0"/>
          <a:chExt cx="0" cy="0"/>
        </a:xfrm>
      </p:grpSpPr>
      <p:grpSp>
        <p:nvGrpSpPr>
          <p:cNvPr id="2" name="Group 2"/>
          <p:cNvGrpSpPr/>
          <p:nvPr/>
        </p:nvGrpSpPr>
        <p:grpSpPr>
          <a:xfrm>
            <a:off x="769461" y="2315238"/>
            <a:ext cx="4998375" cy="4998375"/>
            <a:chOff x="0" y="0"/>
            <a:chExt cx="837653" cy="837653"/>
          </a:xfrm>
        </p:grpSpPr>
        <p:sp>
          <p:nvSpPr>
            <p:cNvPr id="3" name="Freeform 3"/>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F8DCBF"/>
            </a:solidFill>
          </p:spPr>
          <p:txBody>
            <a:bodyPr/>
            <a:lstStyle/>
            <a:p>
              <a:endParaRPr lang="en-CA"/>
            </a:p>
          </p:txBody>
        </p:sp>
        <p:sp>
          <p:nvSpPr>
            <p:cNvPr id="4" name="TextBox 4"/>
            <p:cNvSpPr txBox="1"/>
            <p:nvPr/>
          </p:nvSpPr>
          <p:spPr>
            <a:xfrm>
              <a:off x="78530" y="21380"/>
              <a:ext cx="680593" cy="7377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88243" y="2534019"/>
            <a:ext cx="4560812" cy="4560812"/>
          </a:xfrm>
          <a:custGeom>
            <a:avLst/>
            <a:gdLst/>
            <a:ahLst/>
            <a:cxnLst/>
            <a:rect l="l" t="t" r="r" b="b"/>
            <a:pathLst>
              <a:path w="4560812" h="4560812">
                <a:moveTo>
                  <a:pt x="0" y="0"/>
                </a:moveTo>
                <a:lnTo>
                  <a:pt x="4560811" y="0"/>
                </a:lnTo>
                <a:lnTo>
                  <a:pt x="4560811" y="4560812"/>
                </a:lnTo>
                <a:lnTo>
                  <a:pt x="0" y="4560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116412" y="2594509"/>
            <a:ext cx="4439832" cy="4439832"/>
          </a:xfrm>
          <a:custGeom>
            <a:avLst/>
            <a:gdLst/>
            <a:ahLst/>
            <a:cxnLst/>
            <a:rect l="l" t="t" r="r" b="b"/>
            <a:pathLst>
              <a:path w="4439832" h="4439832">
                <a:moveTo>
                  <a:pt x="0" y="0"/>
                </a:moveTo>
                <a:lnTo>
                  <a:pt x="4439832" y="0"/>
                </a:lnTo>
                <a:lnTo>
                  <a:pt x="4439832" y="4439832"/>
                </a:lnTo>
                <a:lnTo>
                  <a:pt x="0" y="4439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7" name="Group 7"/>
          <p:cNvGrpSpPr/>
          <p:nvPr/>
        </p:nvGrpSpPr>
        <p:grpSpPr>
          <a:xfrm>
            <a:off x="1158744" y="2786084"/>
            <a:ext cx="4256884" cy="4056681"/>
            <a:chOff x="0" y="0"/>
            <a:chExt cx="852913" cy="812800"/>
          </a:xfrm>
        </p:grpSpPr>
        <p:sp>
          <p:nvSpPr>
            <p:cNvPr id="8" name="Freeform 8"/>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E87A00"/>
            </a:solidFill>
          </p:spPr>
          <p:txBody>
            <a:bodyPr/>
            <a:lstStyle/>
            <a:p>
              <a:endParaRPr lang="en-CA"/>
            </a:p>
          </p:txBody>
        </p:sp>
        <p:sp>
          <p:nvSpPr>
            <p:cNvPr id="9" name="TextBox 9"/>
            <p:cNvSpPr txBox="1"/>
            <p:nvPr/>
          </p:nvSpPr>
          <p:spPr>
            <a:xfrm>
              <a:off x="79961" y="19050"/>
              <a:ext cx="692992" cy="71755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381136" y="2926920"/>
            <a:ext cx="3775024" cy="3775009"/>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txBody>
            <a:bodyPr/>
            <a:lstStyle/>
            <a:p>
              <a:endParaRPr lang="en-CA"/>
            </a:p>
          </p:txBody>
        </p:sp>
      </p:grpSp>
      <p:sp>
        <p:nvSpPr>
          <p:cNvPr id="12" name="Freeform 12"/>
          <p:cNvSpPr/>
          <p:nvPr/>
        </p:nvSpPr>
        <p:spPr>
          <a:xfrm rot="-10800000">
            <a:off x="3268648" y="1577179"/>
            <a:ext cx="3220693" cy="6441386"/>
          </a:xfrm>
          <a:custGeom>
            <a:avLst/>
            <a:gdLst/>
            <a:ahLst/>
            <a:cxnLst/>
            <a:rect l="l" t="t" r="r" b="b"/>
            <a:pathLst>
              <a:path w="3220693" h="6441386">
                <a:moveTo>
                  <a:pt x="0" y="0"/>
                </a:moveTo>
                <a:lnTo>
                  <a:pt x="3220693" y="0"/>
                </a:lnTo>
                <a:lnTo>
                  <a:pt x="3220693" y="6441386"/>
                </a:lnTo>
                <a:lnTo>
                  <a:pt x="0" y="64413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3" name="Freeform 13"/>
          <p:cNvSpPr/>
          <p:nvPr/>
        </p:nvSpPr>
        <p:spPr>
          <a:xfrm rot="-5400000">
            <a:off x="-1496529" y="4132237"/>
            <a:ext cx="4531980" cy="1331269"/>
          </a:xfrm>
          <a:custGeom>
            <a:avLst/>
            <a:gdLst/>
            <a:ahLst/>
            <a:cxnLst/>
            <a:rect l="l" t="t" r="r" b="b"/>
            <a:pathLst>
              <a:path w="4531980" h="1331269">
                <a:moveTo>
                  <a:pt x="0" y="0"/>
                </a:moveTo>
                <a:lnTo>
                  <a:pt x="4531980" y="0"/>
                </a:lnTo>
                <a:lnTo>
                  <a:pt x="4531980" y="1331269"/>
                </a:lnTo>
                <a:lnTo>
                  <a:pt x="0" y="1331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nvGrpSpPr>
          <p:cNvPr id="14" name="Group 14"/>
          <p:cNvGrpSpPr/>
          <p:nvPr/>
        </p:nvGrpSpPr>
        <p:grpSpPr>
          <a:xfrm>
            <a:off x="1035184" y="2779347"/>
            <a:ext cx="356724" cy="35672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DCBF"/>
            </a:solidFill>
          </p:spPr>
          <p:txBody>
            <a:bodyPr/>
            <a:lstStyle/>
            <a:p>
              <a:endParaRPr lang="en-CA"/>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10349" y="6851983"/>
            <a:ext cx="383661" cy="38366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DCBF"/>
            </a:solidFill>
          </p:spPr>
          <p:txBody>
            <a:bodyPr/>
            <a:lstStyle/>
            <a:p>
              <a:endParaRPr lang="en-CA"/>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6895345" y="2779347"/>
            <a:ext cx="12078456" cy="2249484"/>
          </a:xfrm>
          <a:custGeom>
            <a:avLst/>
            <a:gdLst/>
            <a:ahLst/>
            <a:cxnLst/>
            <a:rect l="l" t="t" r="r" b="b"/>
            <a:pathLst>
              <a:path w="19955099" h="2249484">
                <a:moveTo>
                  <a:pt x="0" y="0"/>
                </a:moveTo>
                <a:lnTo>
                  <a:pt x="19955098" y="0"/>
                </a:lnTo>
                <a:lnTo>
                  <a:pt x="19955098" y="2249484"/>
                </a:lnTo>
                <a:lnTo>
                  <a:pt x="0" y="224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21" name="Freeform 21"/>
          <p:cNvSpPr/>
          <p:nvPr/>
        </p:nvSpPr>
        <p:spPr>
          <a:xfrm>
            <a:off x="14922333" y="87587"/>
            <a:ext cx="2894443" cy="2504161"/>
          </a:xfrm>
          <a:custGeom>
            <a:avLst/>
            <a:gdLst/>
            <a:ahLst/>
            <a:cxnLst/>
            <a:rect l="l" t="t" r="r" b="b"/>
            <a:pathLst>
              <a:path w="2894443" h="2504161">
                <a:moveTo>
                  <a:pt x="0" y="0"/>
                </a:moveTo>
                <a:lnTo>
                  <a:pt x="2894443" y="0"/>
                </a:lnTo>
                <a:lnTo>
                  <a:pt x="2894443" y="2504161"/>
                </a:lnTo>
                <a:lnTo>
                  <a:pt x="0" y="2504161"/>
                </a:lnTo>
                <a:lnTo>
                  <a:pt x="0" y="0"/>
                </a:lnTo>
                <a:close/>
              </a:path>
            </a:pathLst>
          </a:custGeom>
          <a:blipFill>
            <a:blip r:embed="rId11"/>
            <a:stretch>
              <a:fillRect/>
            </a:stretch>
          </a:blipFill>
        </p:spPr>
        <p:txBody>
          <a:bodyPr/>
          <a:lstStyle/>
          <a:p>
            <a:endParaRPr lang="en-CA"/>
          </a:p>
        </p:txBody>
      </p:sp>
      <p:sp>
        <p:nvSpPr>
          <p:cNvPr id="22" name="TextBox 22"/>
          <p:cNvSpPr txBox="1"/>
          <p:nvPr/>
        </p:nvSpPr>
        <p:spPr>
          <a:xfrm>
            <a:off x="7700507" y="3089701"/>
            <a:ext cx="10399149" cy="1571625"/>
          </a:xfrm>
          <a:prstGeom prst="rect">
            <a:avLst/>
          </a:prstGeom>
        </p:spPr>
        <p:txBody>
          <a:bodyPr lIns="0" tIns="0" rIns="0" bIns="0" rtlCol="0" anchor="t">
            <a:spAutoFit/>
          </a:bodyPr>
          <a:lstStyle/>
          <a:p>
            <a:pPr algn="ctr">
              <a:lnSpc>
                <a:spcPts val="4116"/>
              </a:lnSpc>
            </a:pPr>
            <a:r>
              <a:rPr lang="en-US" sz="3430" b="1">
                <a:solidFill>
                  <a:srgbClr val="001F3D"/>
                </a:solidFill>
                <a:latin typeface="Poppins Bold"/>
                <a:ea typeface="Poppins Bold"/>
                <a:cs typeface="Poppins Bold"/>
                <a:sym typeface="Poppins Bold"/>
              </a:rPr>
              <a:t>Honoring the Work, </a:t>
            </a:r>
          </a:p>
          <a:p>
            <a:pPr algn="ctr">
              <a:lnSpc>
                <a:spcPts val="4116"/>
              </a:lnSpc>
            </a:pPr>
            <a:r>
              <a:rPr lang="en-US" sz="3430" b="1">
                <a:solidFill>
                  <a:srgbClr val="001F3D"/>
                </a:solidFill>
                <a:latin typeface="Poppins Bold"/>
                <a:ea typeface="Poppins Bold"/>
                <a:cs typeface="Poppins Bold"/>
                <a:sym typeface="Poppins Bold"/>
              </a:rPr>
              <a:t>Modernizing the Tools</a:t>
            </a:r>
          </a:p>
          <a:p>
            <a:pPr algn="ctr">
              <a:lnSpc>
                <a:spcPts val="4116"/>
              </a:lnSpc>
            </a:pPr>
            <a:r>
              <a:rPr lang="en-US" sz="3430" b="1">
                <a:solidFill>
                  <a:srgbClr val="001F3D"/>
                </a:solidFill>
                <a:latin typeface="Poppins Bold"/>
                <a:ea typeface="Poppins Bold"/>
                <a:cs typeface="Poppins Bold"/>
                <a:sym typeface="Poppins Bold"/>
              </a:rPr>
              <a:t>Strengthening Income Assistance Delivery</a:t>
            </a:r>
          </a:p>
        </p:txBody>
      </p:sp>
      <p:sp>
        <p:nvSpPr>
          <p:cNvPr id="23" name="TextBox 23"/>
          <p:cNvSpPr txBox="1"/>
          <p:nvPr/>
        </p:nvSpPr>
        <p:spPr>
          <a:xfrm>
            <a:off x="8250883" y="6086106"/>
            <a:ext cx="9128721" cy="3524250"/>
          </a:xfrm>
          <a:prstGeom prst="rect">
            <a:avLst/>
          </a:prstGeom>
        </p:spPr>
        <p:txBody>
          <a:bodyPr lIns="0" tIns="0" rIns="0" bIns="0" rtlCol="0" anchor="t">
            <a:spAutoFit/>
          </a:bodyPr>
          <a:lstStyle/>
          <a:p>
            <a:pPr algn="ctr">
              <a:lnSpc>
                <a:spcPts val="4328"/>
              </a:lnSpc>
              <a:spcBef>
                <a:spcPct val="0"/>
              </a:spcBef>
            </a:pPr>
            <a:r>
              <a:rPr lang="en-US" sz="3607" b="1">
                <a:solidFill>
                  <a:srgbClr val="FFFFFF"/>
                </a:solidFill>
                <a:latin typeface="Roboto Bold"/>
                <a:ea typeface="Roboto Bold"/>
                <a:cs typeface="Roboto Bold"/>
                <a:sym typeface="Roboto Bold"/>
              </a:rPr>
              <a:t>2026 Annual Income Assistance Conference</a:t>
            </a:r>
          </a:p>
          <a:p>
            <a:pPr algn="ctr">
              <a:lnSpc>
                <a:spcPts val="4328"/>
              </a:lnSpc>
              <a:spcBef>
                <a:spcPct val="0"/>
              </a:spcBef>
            </a:pPr>
            <a:r>
              <a:rPr lang="en-US" sz="3607" b="1">
                <a:solidFill>
                  <a:srgbClr val="FFFFFF"/>
                </a:solidFill>
                <a:latin typeface="Roboto Bold"/>
                <a:ea typeface="Roboto Bold"/>
                <a:cs typeface="Roboto Bold"/>
                <a:sym typeface="Roboto Bold"/>
              </a:rPr>
              <a:t>Assembly of First Nations</a:t>
            </a:r>
          </a:p>
          <a:p>
            <a:pPr algn="ctr">
              <a:lnSpc>
                <a:spcPts val="3848"/>
              </a:lnSpc>
              <a:spcBef>
                <a:spcPct val="0"/>
              </a:spcBef>
            </a:pPr>
            <a:endParaRPr lang="en-US" sz="3607" b="1">
              <a:solidFill>
                <a:srgbClr val="FFFFFF"/>
              </a:solidFill>
              <a:latin typeface="Roboto Bold"/>
              <a:ea typeface="Roboto Bold"/>
              <a:cs typeface="Roboto Bold"/>
              <a:sym typeface="Roboto Bold"/>
            </a:endParaRPr>
          </a:p>
          <a:p>
            <a:pPr algn="l">
              <a:lnSpc>
                <a:spcPts val="3848"/>
              </a:lnSpc>
              <a:spcBef>
                <a:spcPct val="0"/>
              </a:spcBef>
            </a:pPr>
            <a:r>
              <a:rPr lang="en-US" sz="3207" b="1" u="sng">
                <a:solidFill>
                  <a:srgbClr val="FFFFFF"/>
                </a:solidFill>
                <a:latin typeface="Roboto Bold"/>
                <a:ea typeface="Roboto Bold"/>
                <a:cs typeface="Roboto Bold"/>
                <a:sym typeface="Roboto Bold"/>
              </a:rPr>
              <a:t>Presenter</a:t>
            </a:r>
            <a:r>
              <a:rPr lang="en-US" sz="3207" b="1">
                <a:solidFill>
                  <a:srgbClr val="FFFFFF"/>
                </a:solidFill>
                <a:latin typeface="Roboto Bold"/>
                <a:ea typeface="Roboto Bold"/>
                <a:cs typeface="Roboto Bold"/>
                <a:sym typeface="Roboto Bold"/>
              </a:rPr>
              <a:t>:</a:t>
            </a:r>
          </a:p>
          <a:p>
            <a:pPr algn="l">
              <a:lnSpc>
                <a:spcPts val="3848"/>
              </a:lnSpc>
              <a:spcBef>
                <a:spcPct val="0"/>
              </a:spcBef>
            </a:pPr>
            <a:r>
              <a:rPr lang="en-US" sz="3207">
                <a:solidFill>
                  <a:srgbClr val="FFFFFF"/>
                </a:solidFill>
                <a:latin typeface="Roboto"/>
                <a:ea typeface="Roboto"/>
                <a:cs typeface="Roboto"/>
                <a:sym typeface="Roboto"/>
              </a:rPr>
              <a:t>Nordeen El Bakkouri</a:t>
            </a:r>
          </a:p>
          <a:p>
            <a:pPr algn="l">
              <a:lnSpc>
                <a:spcPts val="3848"/>
              </a:lnSpc>
              <a:spcBef>
                <a:spcPct val="0"/>
              </a:spcBef>
            </a:pPr>
            <a:r>
              <a:rPr lang="en-US" sz="3207">
                <a:solidFill>
                  <a:srgbClr val="FFFFFF"/>
                </a:solidFill>
                <a:latin typeface="Roboto"/>
                <a:ea typeface="Roboto"/>
                <a:cs typeface="Roboto"/>
                <a:sym typeface="Roboto"/>
              </a:rPr>
              <a:t>360 Nation Administration Solutions</a:t>
            </a:r>
          </a:p>
          <a:p>
            <a:pPr algn="l">
              <a:lnSpc>
                <a:spcPts val="3848"/>
              </a:lnSpc>
              <a:spcBef>
                <a:spcPct val="0"/>
              </a:spcBef>
            </a:pPr>
            <a:r>
              <a:rPr lang="en-US" sz="3207">
                <a:solidFill>
                  <a:srgbClr val="FFFFFF"/>
                </a:solidFill>
                <a:latin typeface="Roboto"/>
                <a:ea typeface="Roboto"/>
                <a:cs typeface="Roboto"/>
                <a:sym typeface="Roboto"/>
              </a:rPr>
              <a:t>mynation.app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rot="-5400000">
            <a:off x="1618889" y="4462726"/>
            <a:ext cx="8187284" cy="4308875"/>
            <a:chOff x="0" y="0"/>
            <a:chExt cx="1232766" cy="648791"/>
          </a:xfrm>
        </p:grpSpPr>
        <p:sp>
          <p:nvSpPr>
            <p:cNvPr id="4" name="Freeform 4"/>
            <p:cNvSpPr/>
            <p:nvPr/>
          </p:nvSpPr>
          <p:spPr>
            <a:xfrm>
              <a:off x="2509" y="0"/>
              <a:ext cx="1227749" cy="648791"/>
            </a:xfrm>
            <a:custGeom>
              <a:avLst/>
              <a:gdLst/>
              <a:ahLst/>
              <a:cxnLst/>
              <a:rect l="l" t="t" r="r" b="b"/>
              <a:pathLst>
                <a:path w="1227749" h="648791">
                  <a:moveTo>
                    <a:pt x="210147" y="0"/>
                  </a:moveTo>
                  <a:lnTo>
                    <a:pt x="1220801" y="0"/>
                  </a:lnTo>
                  <a:cubicBezTo>
                    <a:pt x="1223012" y="0"/>
                    <a:pt x="1225091" y="1052"/>
                    <a:pt x="1226400" y="2834"/>
                  </a:cubicBezTo>
                  <a:cubicBezTo>
                    <a:pt x="1227709" y="4616"/>
                    <a:pt x="1228092" y="6914"/>
                    <a:pt x="1227431" y="9024"/>
                  </a:cubicBezTo>
                  <a:lnTo>
                    <a:pt x="1029884" y="639767"/>
                  </a:lnTo>
                  <a:cubicBezTo>
                    <a:pt x="1028202" y="645136"/>
                    <a:pt x="1023228" y="648791"/>
                    <a:pt x="1017601" y="648791"/>
                  </a:cubicBezTo>
                  <a:lnTo>
                    <a:pt x="6947" y="648791"/>
                  </a:lnTo>
                  <a:cubicBezTo>
                    <a:pt x="4736" y="648791"/>
                    <a:pt x="2657" y="647739"/>
                    <a:pt x="1348" y="645957"/>
                  </a:cubicBezTo>
                  <a:cubicBezTo>
                    <a:pt x="39" y="644175"/>
                    <a:pt x="-344" y="641877"/>
                    <a:pt x="317" y="639767"/>
                  </a:cubicBezTo>
                  <a:lnTo>
                    <a:pt x="197865" y="9024"/>
                  </a:lnTo>
                  <a:cubicBezTo>
                    <a:pt x="199546" y="3655"/>
                    <a:pt x="204521" y="0"/>
                    <a:pt x="210147" y="0"/>
                  </a:cubicBezTo>
                  <a:close/>
                </a:path>
              </a:pathLst>
            </a:custGeom>
            <a:solidFill>
              <a:srgbClr val="001F3D"/>
            </a:solidFill>
          </p:spPr>
          <p:txBody>
            <a:bodyPr/>
            <a:lstStyle/>
            <a:p>
              <a:endParaRPr lang="en-CA"/>
            </a:p>
          </p:txBody>
        </p:sp>
        <p:sp>
          <p:nvSpPr>
            <p:cNvPr id="5" name="TextBox 5"/>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6" name="Group 6"/>
          <p:cNvGrpSpPr>
            <a:grpSpLocks noChangeAspect="1"/>
          </p:cNvGrpSpPr>
          <p:nvPr/>
        </p:nvGrpSpPr>
        <p:grpSpPr>
          <a:xfrm>
            <a:off x="6020429" y="2812739"/>
            <a:ext cx="1846539" cy="1846539"/>
            <a:chOff x="0" y="0"/>
            <a:chExt cx="495300" cy="495300"/>
          </a:xfrm>
        </p:grpSpPr>
        <p:sp>
          <p:nvSpPr>
            <p:cNvPr id="7" name="Freeform 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A9939"/>
            </a:solidFill>
          </p:spPr>
          <p:txBody>
            <a:bodyPr/>
            <a:lstStyle/>
            <a:p>
              <a:endParaRPr lang="en-CA"/>
            </a:p>
          </p:txBody>
        </p:sp>
        <p:sp>
          <p:nvSpPr>
            <p:cNvPr id="8" name="Freeform 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A9939"/>
            </a:solidFill>
          </p:spPr>
          <p:txBody>
            <a:bodyPr/>
            <a:lstStyle/>
            <a:p>
              <a:endParaRPr lang="en-CA"/>
            </a:p>
          </p:txBody>
        </p:sp>
      </p:grpSp>
      <p:grpSp>
        <p:nvGrpSpPr>
          <p:cNvPr id="9" name="Group 9"/>
          <p:cNvGrpSpPr/>
          <p:nvPr/>
        </p:nvGrpSpPr>
        <p:grpSpPr>
          <a:xfrm rot="-5400000">
            <a:off x="828983" y="3643900"/>
            <a:ext cx="8187284" cy="5397045"/>
            <a:chOff x="0" y="0"/>
            <a:chExt cx="1232766" cy="812638"/>
          </a:xfrm>
        </p:grpSpPr>
        <p:sp>
          <p:nvSpPr>
            <p:cNvPr id="10" name="Freeform 10"/>
            <p:cNvSpPr/>
            <p:nvPr/>
          </p:nvSpPr>
          <p:spPr>
            <a:xfrm>
              <a:off x="2073" y="0"/>
              <a:ext cx="1228620" cy="812638"/>
            </a:xfrm>
            <a:custGeom>
              <a:avLst/>
              <a:gdLst/>
              <a:ahLst/>
              <a:cxnLst/>
              <a:rect l="l" t="t" r="r" b="b"/>
              <a:pathLst>
                <a:path w="1228620" h="812638">
                  <a:moveTo>
                    <a:pt x="210583" y="0"/>
                  </a:moveTo>
                  <a:lnTo>
                    <a:pt x="1221237" y="0"/>
                  </a:lnTo>
                  <a:cubicBezTo>
                    <a:pt x="1223511" y="0"/>
                    <a:pt x="1225657" y="1047"/>
                    <a:pt x="1227056" y="2839"/>
                  </a:cubicBezTo>
                  <a:cubicBezTo>
                    <a:pt x="1228455" y="4631"/>
                    <a:pt x="1228951" y="6968"/>
                    <a:pt x="1228399" y="9174"/>
                  </a:cubicBezTo>
                  <a:lnTo>
                    <a:pt x="1029787" y="803464"/>
                  </a:lnTo>
                  <a:cubicBezTo>
                    <a:pt x="1028439" y="808855"/>
                    <a:pt x="1023595" y="812638"/>
                    <a:pt x="1018037" y="812638"/>
                  </a:cubicBezTo>
                  <a:lnTo>
                    <a:pt x="7383" y="812638"/>
                  </a:lnTo>
                  <a:cubicBezTo>
                    <a:pt x="5110" y="812638"/>
                    <a:pt x="2963" y="811590"/>
                    <a:pt x="1564" y="809798"/>
                  </a:cubicBezTo>
                  <a:cubicBezTo>
                    <a:pt x="165" y="808006"/>
                    <a:pt x="-331" y="805669"/>
                    <a:pt x="221" y="803464"/>
                  </a:cubicBezTo>
                  <a:lnTo>
                    <a:pt x="198833" y="9174"/>
                  </a:lnTo>
                  <a:cubicBezTo>
                    <a:pt x="200181" y="3782"/>
                    <a:pt x="205026" y="0"/>
                    <a:pt x="210583" y="0"/>
                  </a:cubicBezTo>
                  <a:close/>
                </a:path>
              </a:pathLst>
            </a:custGeom>
            <a:solidFill>
              <a:srgbClr val="045174"/>
            </a:solidFill>
          </p:spPr>
          <p:txBody>
            <a:bodyPr/>
            <a:lstStyle/>
            <a:p>
              <a:endParaRPr lang="en-CA"/>
            </a:p>
          </p:txBody>
        </p:sp>
        <p:sp>
          <p:nvSpPr>
            <p:cNvPr id="11" name="TextBox 11"/>
            <p:cNvSpPr txBox="1"/>
            <p:nvPr/>
          </p:nvSpPr>
          <p:spPr>
            <a:xfrm>
              <a:off x="101600" y="-38100"/>
              <a:ext cx="1029566" cy="850738"/>
            </a:xfrm>
            <a:prstGeom prst="rect">
              <a:avLst/>
            </a:prstGeom>
          </p:spPr>
          <p:txBody>
            <a:bodyPr lIns="50800" tIns="50800" rIns="50800" bIns="50800" rtlCol="0" anchor="ctr"/>
            <a:lstStyle/>
            <a:p>
              <a:pPr algn="ctr">
                <a:lnSpc>
                  <a:spcPts val="3079"/>
                </a:lnSpc>
              </a:pPr>
              <a:r>
                <a:rPr lang="en-US" sz="2199" b="1" spc="70">
                  <a:solidFill>
                    <a:srgbClr val="045174"/>
                  </a:solidFill>
                  <a:latin typeface="Source Sans Pro Bold"/>
                  <a:ea typeface="Source Sans Pro Bold"/>
                  <a:cs typeface="Source Sans Pro Bold"/>
                  <a:sym typeface="Source Sans Pro Bold"/>
                </a:rPr>
                <a:t>Our Design Focus</a:t>
              </a:r>
            </a:p>
            <a:p>
              <a:pPr marL="474979" lvl="1" indent="-237490" algn="ctr">
                <a:lnSpc>
                  <a:spcPts val="3079"/>
                </a:lnSpc>
                <a:buFont typeface="Arial"/>
                <a:buChar char="•"/>
              </a:pPr>
              <a:endParaRPr lang="en-US" sz="2199" b="1" spc="70">
                <a:solidFill>
                  <a:srgbClr val="045174"/>
                </a:solidFill>
                <a:latin typeface="Source Sans Pro Bold"/>
                <a:ea typeface="Source Sans Pro Bold"/>
                <a:cs typeface="Source Sans Pro Bold"/>
                <a:sym typeface="Source Sans Pro Bold"/>
              </a:endParaRPr>
            </a:p>
            <a:p>
              <a:pPr algn="ctr">
                <a:lnSpc>
                  <a:spcPts val="3079"/>
                </a:lnSpc>
              </a:pPr>
              <a:endParaRPr lang="en-US" sz="2199" b="1" spc="70">
                <a:solidFill>
                  <a:srgbClr val="045174"/>
                </a:solidFill>
                <a:latin typeface="Source Sans Pro Bold"/>
                <a:ea typeface="Source Sans Pro Bold"/>
                <a:cs typeface="Source Sans Pro Bold"/>
                <a:sym typeface="Source Sans Pro Bold"/>
              </a:endParaRPr>
            </a:p>
          </p:txBody>
        </p:sp>
      </p:grpSp>
      <p:grpSp>
        <p:nvGrpSpPr>
          <p:cNvPr id="12" name="Group 12"/>
          <p:cNvGrpSpPr>
            <a:grpSpLocks noChangeAspect="1"/>
          </p:cNvGrpSpPr>
          <p:nvPr/>
        </p:nvGrpSpPr>
        <p:grpSpPr>
          <a:xfrm>
            <a:off x="5774609" y="2537999"/>
            <a:ext cx="1846539" cy="1846539"/>
            <a:chOff x="0" y="0"/>
            <a:chExt cx="495300" cy="495300"/>
          </a:xfrm>
        </p:grpSpPr>
        <p:sp>
          <p:nvSpPr>
            <p:cNvPr id="13" name="Freeform 1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1F3D"/>
            </a:solidFill>
          </p:spPr>
          <p:txBody>
            <a:bodyPr/>
            <a:lstStyle/>
            <a:p>
              <a:endParaRPr lang="en-CA"/>
            </a:p>
          </p:txBody>
        </p:sp>
        <p:sp>
          <p:nvSpPr>
            <p:cNvPr id="14" name="Freeform 1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A9939"/>
            </a:solidFill>
          </p:spPr>
          <p:txBody>
            <a:bodyPr/>
            <a:lstStyle/>
            <a:p>
              <a:endParaRPr lang="en-CA"/>
            </a:p>
          </p:txBody>
        </p:sp>
      </p:grpSp>
      <p:sp>
        <p:nvSpPr>
          <p:cNvPr id="15" name="Freeform 15"/>
          <p:cNvSpPr/>
          <p:nvPr/>
        </p:nvSpPr>
        <p:spPr>
          <a:xfrm>
            <a:off x="17259300" y="-686666"/>
            <a:ext cx="1296082" cy="1373332"/>
          </a:xfrm>
          <a:custGeom>
            <a:avLst/>
            <a:gdLst/>
            <a:ahLst/>
            <a:cxnLst/>
            <a:rect l="l" t="t" r="r" b="b"/>
            <a:pathLst>
              <a:path w="1296082" h="1373332">
                <a:moveTo>
                  <a:pt x="0" y="0"/>
                </a:moveTo>
                <a:lnTo>
                  <a:pt x="1296082" y="0"/>
                </a:lnTo>
                <a:lnTo>
                  <a:pt x="1296082" y="1373332"/>
                </a:lnTo>
                <a:lnTo>
                  <a:pt x="0" y="1373332"/>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6" name="Freeform 16"/>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7" name="Group 17"/>
          <p:cNvGrpSpPr/>
          <p:nvPr/>
        </p:nvGrpSpPr>
        <p:grpSpPr>
          <a:xfrm rot="-5400000">
            <a:off x="9386514" y="4462726"/>
            <a:ext cx="8187284" cy="4308875"/>
            <a:chOff x="0" y="0"/>
            <a:chExt cx="1232766" cy="648791"/>
          </a:xfrm>
        </p:grpSpPr>
        <p:sp>
          <p:nvSpPr>
            <p:cNvPr id="18" name="Freeform 18"/>
            <p:cNvSpPr/>
            <p:nvPr/>
          </p:nvSpPr>
          <p:spPr>
            <a:xfrm>
              <a:off x="2509" y="0"/>
              <a:ext cx="1227749" cy="648791"/>
            </a:xfrm>
            <a:custGeom>
              <a:avLst/>
              <a:gdLst/>
              <a:ahLst/>
              <a:cxnLst/>
              <a:rect l="l" t="t" r="r" b="b"/>
              <a:pathLst>
                <a:path w="1227749" h="648791">
                  <a:moveTo>
                    <a:pt x="210147" y="0"/>
                  </a:moveTo>
                  <a:lnTo>
                    <a:pt x="1220801" y="0"/>
                  </a:lnTo>
                  <a:cubicBezTo>
                    <a:pt x="1223012" y="0"/>
                    <a:pt x="1225091" y="1052"/>
                    <a:pt x="1226400" y="2834"/>
                  </a:cubicBezTo>
                  <a:cubicBezTo>
                    <a:pt x="1227709" y="4616"/>
                    <a:pt x="1228092" y="6914"/>
                    <a:pt x="1227431" y="9024"/>
                  </a:cubicBezTo>
                  <a:lnTo>
                    <a:pt x="1029884" y="639767"/>
                  </a:lnTo>
                  <a:cubicBezTo>
                    <a:pt x="1028202" y="645136"/>
                    <a:pt x="1023228" y="648791"/>
                    <a:pt x="1017601" y="648791"/>
                  </a:cubicBezTo>
                  <a:lnTo>
                    <a:pt x="6947" y="648791"/>
                  </a:lnTo>
                  <a:cubicBezTo>
                    <a:pt x="4736" y="648791"/>
                    <a:pt x="2657" y="647739"/>
                    <a:pt x="1348" y="645957"/>
                  </a:cubicBezTo>
                  <a:cubicBezTo>
                    <a:pt x="39" y="644175"/>
                    <a:pt x="-344" y="641877"/>
                    <a:pt x="317" y="639767"/>
                  </a:cubicBezTo>
                  <a:lnTo>
                    <a:pt x="197865" y="9024"/>
                  </a:lnTo>
                  <a:cubicBezTo>
                    <a:pt x="199546" y="3655"/>
                    <a:pt x="204521" y="0"/>
                    <a:pt x="210147" y="0"/>
                  </a:cubicBezTo>
                  <a:close/>
                </a:path>
              </a:pathLst>
            </a:custGeom>
            <a:solidFill>
              <a:srgbClr val="001F3D"/>
            </a:solidFill>
          </p:spPr>
          <p:txBody>
            <a:bodyPr/>
            <a:lstStyle/>
            <a:p>
              <a:endParaRPr lang="en-CA"/>
            </a:p>
          </p:txBody>
        </p:sp>
        <p:sp>
          <p:nvSpPr>
            <p:cNvPr id="19" name="TextBox 19"/>
            <p:cNvSpPr txBox="1"/>
            <p:nvPr/>
          </p:nvSpPr>
          <p:spPr>
            <a:xfrm>
              <a:off x="101600" y="-38100"/>
              <a:ext cx="1029566" cy="686891"/>
            </a:xfrm>
            <a:prstGeom prst="rect">
              <a:avLst/>
            </a:prstGeom>
          </p:spPr>
          <p:txBody>
            <a:bodyPr lIns="50800" tIns="50800" rIns="50800" bIns="50800" rtlCol="0" anchor="ctr"/>
            <a:lstStyle/>
            <a:p>
              <a:pPr algn="ctr">
                <a:lnSpc>
                  <a:spcPts val="3079"/>
                </a:lnSpc>
              </a:pPr>
              <a:endParaRPr/>
            </a:p>
          </p:txBody>
        </p:sp>
      </p:grpSp>
      <p:grpSp>
        <p:nvGrpSpPr>
          <p:cNvPr id="20" name="Group 20"/>
          <p:cNvGrpSpPr>
            <a:grpSpLocks noChangeAspect="1"/>
          </p:cNvGrpSpPr>
          <p:nvPr/>
        </p:nvGrpSpPr>
        <p:grpSpPr>
          <a:xfrm>
            <a:off x="13788054" y="2812739"/>
            <a:ext cx="1846539" cy="1846539"/>
            <a:chOff x="0" y="0"/>
            <a:chExt cx="495300" cy="495300"/>
          </a:xfrm>
        </p:grpSpPr>
        <p:sp>
          <p:nvSpPr>
            <p:cNvPr id="21" name="Freeform 2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A9939"/>
            </a:solidFill>
          </p:spPr>
          <p:txBody>
            <a:bodyPr/>
            <a:lstStyle/>
            <a:p>
              <a:endParaRPr lang="en-CA"/>
            </a:p>
          </p:txBody>
        </p:sp>
        <p:sp>
          <p:nvSpPr>
            <p:cNvPr id="22" name="Freeform 2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A9939"/>
            </a:solidFill>
          </p:spPr>
          <p:txBody>
            <a:bodyPr/>
            <a:lstStyle/>
            <a:p>
              <a:endParaRPr lang="en-CA"/>
            </a:p>
          </p:txBody>
        </p:sp>
      </p:grpSp>
      <p:grpSp>
        <p:nvGrpSpPr>
          <p:cNvPr id="23" name="Group 23"/>
          <p:cNvGrpSpPr/>
          <p:nvPr/>
        </p:nvGrpSpPr>
        <p:grpSpPr>
          <a:xfrm rot="-5400000">
            <a:off x="8596608" y="3643900"/>
            <a:ext cx="8187284" cy="5397045"/>
            <a:chOff x="0" y="0"/>
            <a:chExt cx="1232766" cy="812638"/>
          </a:xfrm>
        </p:grpSpPr>
        <p:sp>
          <p:nvSpPr>
            <p:cNvPr id="24" name="Freeform 24"/>
            <p:cNvSpPr/>
            <p:nvPr/>
          </p:nvSpPr>
          <p:spPr>
            <a:xfrm>
              <a:off x="2073" y="0"/>
              <a:ext cx="1228620" cy="812638"/>
            </a:xfrm>
            <a:custGeom>
              <a:avLst/>
              <a:gdLst/>
              <a:ahLst/>
              <a:cxnLst/>
              <a:rect l="l" t="t" r="r" b="b"/>
              <a:pathLst>
                <a:path w="1228620" h="812638">
                  <a:moveTo>
                    <a:pt x="210583" y="0"/>
                  </a:moveTo>
                  <a:lnTo>
                    <a:pt x="1221237" y="0"/>
                  </a:lnTo>
                  <a:cubicBezTo>
                    <a:pt x="1223511" y="0"/>
                    <a:pt x="1225657" y="1047"/>
                    <a:pt x="1227056" y="2839"/>
                  </a:cubicBezTo>
                  <a:cubicBezTo>
                    <a:pt x="1228455" y="4631"/>
                    <a:pt x="1228951" y="6968"/>
                    <a:pt x="1228399" y="9174"/>
                  </a:cubicBezTo>
                  <a:lnTo>
                    <a:pt x="1029787" y="803464"/>
                  </a:lnTo>
                  <a:cubicBezTo>
                    <a:pt x="1028439" y="808855"/>
                    <a:pt x="1023595" y="812638"/>
                    <a:pt x="1018037" y="812638"/>
                  </a:cubicBezTo>
                  <a:lnTo>
                    <a:pt x="7383" y="812638"/>
                  </a:lnTo>
                  <a:cubicBezTo>
                    <a:pt x="5110" y="812638"/>
                    <a:pt x="2963" y="811590"/>
                    <a:pt x="1564" y="809798"/>
                  </a:cubicBezTo>
                  <a:cubicBezTo>
                    <a:pt x="165" y="808006"/>
                    <a:pt x="-331" y="805669"/>
                    <a:pt x="221" y="803464"/>
                  </a:cubicBezTo>
                  <a:lnTo>
                    <a:pt x="198833" y="9174"/>
                  </a:lnTo>
                  <a:cubicBezTo>
                    <a:pt x="200181" y="3782"/>
                    <a:pt x="205026" y="0"/>
                    <a:pt x="210583" y="0"/>
                  </a:cubicBezTo>
                  <a:close/>
                </a:path>
              </a:pathLst>
            </a:custGeom>
            <a:solidFill>
              <a:srgbClr val="045174"/>
            </a:solidFill>
          </p:spPr>
          <p:txBody>
            <a:bodyPr/>
            <a:lstStyle/>
            <a:p>
              <a:endParaRPr lang="en-CA"/>
            </a:p>
          </p:txBody>
        </p:sp>
        <p:sp>
          <p:nvSpPr>
            <p:cNvPr id="25" name="TextBox 25"/>
            <p:cNvSpPr txBox="1"/>
            <p:nvPr/>
          </p:nvSpPr>
          <p:spPr>
            <a:xfrm>
              <a:off x="101600" y="-38100"/>
              <a:ext cx="1029566" cy="850738"/>
            </a:xfrm>
            <a:prstGeom prst="rect">
              <a:avLst/>
            </a:prstGeom>
          </p:spPr>
          <p:txBody>
            <a:bodyPr lIns="50800" tIns="50800" rIns="50800" bIns="50800" rtlCol="0" anchor="ctr"/>
            <a:lstStyle/>
            <a:p>
              <a:pPr algn="ctr">
                <a:lnSpc>
                  <a:spcPts val="3079"/>
                </a:lnSpc>
              </a:pPr>
              <a:r>
                <a:rPr lang="en-US" sz="2199" b="1" spc="70">
                  <a:solidFill>
                    <a:srgbClr val="045174"/>
                  </a:solidFill>
                  <a:latin typeface="Source Sans Pro Bold"/>
                  <a:ea typeface="Source Sans Pro Bold"/>
                  <a:cs typeface="Source Sans Pro Bold"/>
                  <a:sym typeface="Source Sans Pro Bold"/>
                </a:rPr>
                <a:t>Our Design Focus</a:t>
              </a:r>
            </a:p>
            <a:p>
              <a:pPr marL="474979" lvl="1" indent="-237490" algn="ctr">
                <a:lnSpc>
                  <a:spcPts val="3079"/>
                </a:lnSpc>
                <a:buFont typeface="Arial"/>
                <a:buChar char="•"/>
              </a:pPr>
              <a:endParaRPr lang="en-US" sz="2199" b="1" spc="70">
                <a:solidFill>
                  <a:srgbClr val="045174"/>
                </a:solidFill>
                <a:latin typeface="Source Sans Pro Bold"/>
                <a:ea typeface="Source Sans Pro Bold"/>
                <a:cs typeface="Source Sans Pro Bold"/>
                <a:sym typeface="Source Sans Pro Bold"/>
              </a:endParaRPr>
            </a:p>
            <a:p>
              <a:pPr algn="ctr">
                <a:lnSpc>
                  <a:spcPts val="3079"/>
                </a:lnSpc>
              </a:pPr>
              <a:endParaRPr lang="en-US" sz="2199" b="1" spc="70">
                <a:solidFill>
                  <a:srgbClr val="045174"/>
                </a:solidFill>
                <a:latin typeface="Source Sans Pro Bold"/>
                <a:ea typeface="Source Sans Pro Bold"/>
                <a:cs typeface="Source Sans Pro Bold"/>
                <a:sym typeface="Source Sans Pro Bold"/>
              </a:endParaRPr>
            </a:p>
          </p:txBody>
        </p:sp>
      </p:grpSp>
      <p:grpSp>
        <p:nvGrpSpPr>
          <p:cNvPr id="26" name="Group 26"/>
          <p:cNvGrpSpPr>
            <a:grpSpLocks noChangeAspect="1"/>
          </p:cNvGrpSpPr>
          <p:nvPr/>
        </p:nvGrpSpPr>
        <p:grpSpPr>
          <a:xfrm>
            <a:off x="13542234" y="2537999"/>
            <a:ext cx="1846539" cy="1846539"/>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1F3D"/>
            </a:solidFill>
          </p:spPr>
          <p:txBody>
            <a:bodyPr/>
            <a:lstStyle/>
            <a:p>
              <a:endParaRPr lang="en-CA"/>
            </a:p>
          </p:txBody>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A9939"/>
            </a:solidFill>
          </p:spPr>
          <p:txBody>
            <a:bodyPr/>
            <a:lstStyle/>
            <a:p>
              <a:endParaRPr lang="en-CA"/>
            </a:p>
          </p:txBody>
        </p:sp>
      </p:grpSp>
      <p:sp>
        <p:nvSpPr>
          <p:cNvPr id="29" name="Freeform 29"/>
          <p:cNvSpPr/>
          <p:nvPr/>
        </p:nvSpPr>
        <p:spPr>
          <a:xfrm>
            <a:off x="6177678" y="2941068"/>
            <a:ext cx="1040400" cy="1040400"/>
          </a:xfrm>
          <a:custGeom>
            <a:avLst/>
            <a:gdLst/>
            <a:ahLst/>
            <a:cxnLst/>
            <a:rect l="l" t="t" r="r" b="b"/>
            <a:pathLst>
              <a:path w="1040400" h="1040400">
                <a:moveTo>
                  <a:pt x="0" y="0"/>
                </a:moveTo>
                <a:lnTo>
                  <a:pt x="1040400" y="0"/>
                </a:lnTo>
                <a:lnTo>
                  <a:pt x="1040400" y="1040400"/>
                </a:lnTo>
                <a:lnTo>
                  <a:pt x="0" y="1040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30" name="Freeform 30"/>
          <p:cNvSpPr/>
          <p:nvPr/>
        </p:nvSpPr>
        <p:spPr>
          <a:xfrm>
            <a:off x="13846179" y="2845818"/>
            <a:ext cx="1247856" cy="1040400"/>
          </a:xfrm>
          <a:custGeom>
            <a:avLst/>
            <a:gdLst/>
            <a:ahLst/>
            <a:cxnLst/>
            <a:rect l="l" t="t" r="r" b="b"/>
            <a:pathLst>
              <a:path w="1247856" h="1040400">
                <a:moveTo>
                  <a:pt x="0" y="0"/>
                </a:moveTo>
                <a:lnTo>
                  <a:pt x="1247856" y="0"/>
                </a:lnTo>
                <a:lnTo>
                  <a:pt x="1247856" y="1040400"/>
                </a:lnTo>
                <a:lnTo>
                  <a:pt x="0" y="1040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31" name="TextBox 31"/>
          <p:cNvSpPr txBox="1"/>
          <p:nvPr/>
        </p:nvSpPr>
        <p:spPr>
          <a:xfrm>
            <a:off x="2450502" y="4365488"/>
            <a:ext cx="4855743" cy="5029799"/>
          </a:xfrm>
          <a:prstGeom prst="rect">
            <a:avLst/>
          </a:prstGeom>
        </p:spPr>
        <p:txBody>
          <a:bodyPr lIns="0" tIns="0" rIns="0" bIns="0" rtlCol="0" anchor="t">
            <a:spAutoFit/>
          </a:bodyPr>
          <a:lstStyle/>
          <a:p>
            <a:pPr marL="627343" lvl="1" indent="-313671" algn="l">
              <a:lnSpc>
                <a:spcPts val="3632"/>
              </a:lnSpc>
              <a:buFont typeface="Arial"/>
              <a:buChar char="•"/>
            </a:pPr>
            <a:r>
              <a:rPr lang="en-US" sz="2905">
                <a:solidFill>
                  <a:srgbClr val="FFFFFF"/>
                </a:solidFill>
                <a:latin typeface="Source Sans Pro"/>
                <a:ea typeface="Source Sans Pro"/>
                <a:cs typeface="Source Sans Pro"/>
                <a:sym typeface="Source Sans Pro"/>
              </a:rPr>
              <a:t>Reduce routine and repetitive administrative tasks</a:t>
            </a:r>
          </a:p>
          <a:p>
            <a:pPr marL="627343" lvl="1" indent="-313671" algn="l">
              <a:lnSpc>
                <a:spcPts val="3632"/>
              </a:lnSpc>
              <a:buFont typeface="Arial"/>
              <a:buChar char="•"/>
            </a:pPr>
            <a:r>
              <a:rPr lang="en-US" sz="2905">
                <a:solidFill>
                  <a:srgbClr val="FFFFFF"/>
                </a:solidFill>
                <a:latin typeface="Source Sans Pro"/>
                <a:ea typeface="Source Sans Pro"/>
                <a:cs typeface="Source Sans Pro"/>
                <a:sym typeface="Source Sans Pro"/>
              </a:rPr>
              <a:t>Minimize manual calculations and duplicate entry</a:t>
            </a:r>
          </a:p>
          <a:p>
            <a:pPr marL="627343" lvl="1" indent="-313671" algn="l">
              <a:lnSpc>
                <a:spcPts val="3632"/>
              </a:lnSpc>
              <a:buFont typeface="Arial"/>
              <a:buChar char="•"/>
            </a:pPr>
            <a:r>
              <a:rPr lang="en-US" sz="2905">
                <a:solidFill>
                  <a:srgbClr val="FFFFFF"/>
                </a:solidFill>
                <a:latin typeface="Source Sans Pro"/>
                <a:ea typeface="Source Sans Pro"/>
                <a:cs typeface="Source Sans Pro"/>
                <a:sym typeface="Source Sans Pro"/>
              </a:rPr>
              <a:t>Automate reporting and statistics</a:t>
            </a:r>
          </a:p>
          <a:p>
            <a:pPr marL="627343" lvl="1" indent="-313671" algn="l">
              <a:lnSpc>
                <a:spcPts val="3632"/>
              </a:lnSpc>
              <a:buFont typeface="Arial"/>
              <a:buChar char="•"/>
            </a:pPr>
            <a:r>
              <a:rPr lang="en-US" sz="2905">
                <a:solidFill>
                  <a:srgbClr val="FFFFFF"/>
                </a:solidFill>
                <a:latin typeface="Source Sans Pro"/>
                <a:ea typeface="Source Sans Pro"/>
                <a:cs typeface="Source Sans Pro"/>
                <a:sym typeface="Source Sans Pro"/>
              </a:rPr>
              <a:t>Use guided processes to support policy compliance</a:t>
            </a:r>
          </a:p>
          <a:p>
            <a:pPr algn="l">
              <a:lnSpc>
                <a:spcPts val="3632"/>
              </a:lnSpc>
            </a:pPr>
            <a:endParaRPr lang="en-US" sz="2905">
              <a:solidFill>
                <a:srgbClr val="FFFFFF"/>
              </a:solidFill>
              <a:latin typeface="Source Sans Pro"/>
              <a:ea typeface="Source Sans Pro"/>
              <a:cs typeface="Source Sans Pro"/>
              <a:sym typeface="Source Sans Pro"/>
            </a:endParaRPr>
          </a:p>
        </p:txBody>
      </p:sp>
      <p:sp>
        <p:nvSpPr>
          <p:cNvPr id="32" name="TextBox 32"/>
          <p:cNvSpPr txBox="1"/>
          <p:nvPr/>
        </p:nvSpPr>
        <p:spPr>
          <a:xfrm>
            <a:off x="2653407" y="771525"/>
            <a:ext cx="12981187" cy="990600"/>
          </a:xfrm>
          <a:prstGeom prst="rect">
            <a:avLst/>
          </a:prstGeom>
        </p:spPr>
        <p:txBody>
          <a:bodyPr lIns="0" tIns="0" rIns="0" bIns="0" rtlCol="0" anchor="t">
            <a:spAutoFit/>
          </a:bodyPr>
          <a:lstStyle/>
          <a:p>
            <a:pPr marL="0" lvl="1" indent="0" algn="ctr">
              <a:lnSpc>
                <a:spcPts val="8249"/>
              </a:lnSpc>
              <a:spcBef>
                <a:spcPct val="0"/>
              </a:spcBef>
            </a:pPr>
            <a:r>
              <a:rPr lang="en-US" sz="5499" b="1">
                <a:solidFill>
                  <a:srgbClr val="001F3D"/>
                </a:solidFill>
                <a:latin typeface="Roboto Bold"/>
                <a:ea typeface="Roboto Bold"/>
                <a:cs typeface="Roboto Bold"/>
                <a:sym typeface="Roboto Bold"/>
              </a:rPr>
              <a:t> Refocusing Time Where It Matters</a:t>
            </a:r>
          </a:p>
        </p:txBody>
      </p:sp>
      <p:sp>
        <p:nvSpPr>
          <p:cNvPr id="33" name="TextBox 33"/>
          <p:cNvSpPr txBox="1"/>
          <p:nvPr/>
        </p:nvSpPr>
        <p:spPr>
          <a:xfrm>
            <a:off x="1622176" y="3255695"/>
            <a:ext cx="4683831" cy="1498376"/>
          </a:xfrm>
          <a:prstGeom prst="rect">
            <a:avLst/>
          </a:prstGeom>
        </p:spPr>
        <p:txBody>
          <a:bodyPr lIns="0" tIns="0" rIns="0" bIns="0" rtlCol="0" anchor="t">
            <a:spAutoFit/>
          </a:bodyPr>
          <a:lstStyle/>
          <a:p>
            <a:pPr algn="ctr">
              <a:lnSpc>
                <a:spcPts val="3951"/>
              </a:lnSpc>
            </a:pPr>
            <a:r>
              <a:rPr lang="en-US" sz="3265" b="1">
                <a:solidFill>
                  <a:srgbClr val="FFFFFF"/>
                </a:solidFill>
                <a:latin typeface="Canva Sans 2 Bold"/>
                <a:ea typeface="Canva Sans 2 Bold"/>
                <a:cs typeface="Canva Sans 2 Bold"/>
                <a:sym typeface="Canva Sans 2 Bold"/>
              </a:rPr>
              <a:t>Our Design  </a:t>
            </a:r>
          </a:p>
          <a:p>
            <a:pPr algn="ctr">
              <a:lnSpc>
                <a:spcPts val="3951"/>
              </a:lnSpc>
            </a:pPr>
            <a:r>
              <a:rPr lang="en-US" sz="3265" b="1">
                <a:solidFill>
                  <a:srgbClr val="FFFFFF"/>
                </a:solidFill>
                <a:latin typeface="Canva Sans 2 Bold"/>
                <a:ea typeface="Canva Sans 2 Bold"/>
                <a:cs typeface="Canva Sans 2 Bold"/>
                <a:sym typeface="Canva Sans 2 Bold"/>
              </a:rPr>
              <a:t>Focus</a:t>
            </a:r>
          </a:p>
          <a:p>
            <a:pPr algn="ctr">
              <a:lnSpc>
                <a:spcPts val="3951"/>
              </a:lnSpc>
            </a:pPr>
            <a:endParaRPr lang="en-US" sz="3265" b="1">
              <a:solidFill>
                <a:srgbClr val="FFFFFF"/>
              </a:solidFill>
              <a:latin typeface="Canva Sans 2 Bold"/>
              <a:ea typeface="Canva Sans 2 Bold"/>
              <a:cs typeface="Canva Sans 2 Bold"/>
              <a:sym typeface="Canva Sans 2 Bold"/>
            </a:endParaRPr>
          </a:p>
        </p:txBody>
      </p:sp>
      <p:sp>
        <p:nvSpPr>
          <p:cNvPr id="34" name="TextBox 34"/>
          <p:cNvSpPr txBox="1"/>
          <p:nvPr/>
        </p:nvSpPr>
        <p:spPr>
          <a:xfrm>
            <a:off x="10218127" y="4365488"/>
            <a:ext cx="4855743" cy="4572599"/>
          </a:xfrm>
          <a:prstGeom prst="rect">
            <a:avLst/>
          </a:prstGeom>
        </p:spPr>
        <p:txBody>
          <a:bodyPr lIns="0" tIns="0" rIns="0" bIns="0" rtlCol="0" anchor="t">
            <a:spAutoFit/>
          </a:bodyPr>
          <a:lstStyle/>
          <a:p>
            <a:pPr marL="627343" lvl="1" indent="-313671" algn="l">
              <a:lnSpc>
                <a:spcPts val="3632"/>
              </a:lnSpc>
              <a:buFont typeface="Arial"/>
              <a:buChar char="•"/>
            </a:pPr>
            <a:r>
              <a:rPr lang="en-US" sz="2905">
                <a:solidFill>
                  <a:srgbClr val="FFFFFF"/>
                </a:solidFill>
                <a:latin typeface="Source Sans Pro"/>
                <a:ea typeface="Source Sans Pro"/>
                <a:cs typeface="Source Sans Pro"/>
                <a:sym typeface="Source Sans Pro"/>
              </a:rPr>
              <a:t>More time spent with clients</a:t>
            </a:r>
          </a:p>
          <a:p>
            <a:pPr marL="627343" lvl="1" indent="-313671" algn="l">
              <a:lnSpc>
                <a:spcPts val="3632"/>
              </a:lnSpc>
              <a:buFont typeface="Arial"/>
              <a:buChar char="•"/>
            </a:pPr>
            <a:r>
              <a:rPr lang="en-US" sz="2905">
                <a:solidFill>
                  <a:srgbClr val="FFFFFF"/>
                </a:solidFill>
                <a:latin typeface="Source Sans Pro"/>
                <a:ea typeface="Source Sans Pro"/>
                <a:cs typeface="Source Sans Pro"/>
                <a:sym typeface="Source Sans Pro"/>
              </a:rPr>
              <a:t>Better understanding of individual circumstances</a:t>
            </a:r>
          </a:p>
          <a:p>
            <a:pPr marL="627343" lvl="1" indent="-313671" algn="l">
              <a:lnSpc>
                <a:spcPts val="3632"/>
              </a:lnSpc>
              <a:buFont typeface="Arial"/>
              <a:buChar char="•"/>
            </a:pPr>
            <a:r>
              <a:rPr lang="en-US" sz="2905">
                <a:solidFill>
                  <a:srgbClr val="FFFFFF"/>
                </a:solidFill>
                <a:latin typeface="Source Sans Pro"/>
                <a:ea typeface="Source Sans Pro"/>
                <a:cs typeface="Source Sans Pro"/>
                <a:sym typeface="Source Sans Pro"/>
              </a:rPr>
              <a:t>Stronger case planning and follow-up</a:t>
            </a:r>
          </a:p>
          <a:p>
            <a:pPr marL="627343" lvl="1" indent="-313671" algn="l">
              <a:lnSpc>
                <a:spcPts val="3632"/>
              </a:lnSpc>
              <a:buFont typeface="Arial"/>
              <a:buChar char="•"/>
            </a:pPr>
            <a:r>
              <a:rPr lang="en-US" sz="2905">
                <a:solidFill>
                  <a:srgbClr val="FFFFFF"/>
                </a:solidFill>
                <a:latin typeface="Source Sans Pro"/>
                <a:ea typeface="Source Sans Pro"/>
                <a:cs typeface="Source Sans Pro"/>
                <a:sym typeface="Source Sans Pro"/>
              </a:rPr>
              <a:t>Technology supports the case worker — not the other way around</a:t>
            </a:r>
          </a:p>
          <a:p>
            <a:pPr algn="l">
              <a:lnSpc>
                <a:spcPts val="3632"/>
              </a:lnSpc>
            </a:pPr>
            <a:endParaRPr lang="en-US" sz="2905">
              <a:solidFill>
                <a:srgbClr val="FFFFFF"/>
              </a:solidFill>
              <a:latin typeface="Source Sans Pro"/>
              <a:ea typeface="Source Sans Pro"/>
              <a:cs typeface="Source Sans Pro"/>
              <a:sym typeface="Source Sans Pro"/>
            </a:endParaRPr>
          </a:p>
        </p:txBody>
      </p:sp>
      <p:sp>
        <p:nvSpPr>
          <p:cNvPr id="35" name="TextBox 35"/>
          <p:cNvSpPr txBox="1"/>
          <p:nvPr/>
        </p:nvSpPr>
        <p:spPr>
          <a:xfrm>
            <a:off x="9389801" y="3255695"/>
            <a:ext cx="4683831" cy="1996042"/>
          </a:xfrm>
          <a:prstGeom prst="rect">
            <a:avLst/>
          </a:prstGeom>
        </p:spPr>
        <p:txBody>
          <a:bodyPr lIns="0" tIns="0" rIns="0" bIns="0" rtlCol="0" anchor="t">
            <a:spAutoFit/>
          </a:bodyPr>
          <a:lstStyle/>
          <a:p>
            <a:pPr algn="ctr">
              <a:lnSpc>
                <a:spcPts val="3951"/>
              </a:lnSpc>
            </a:pPr>
            <a:r>
              <a:rPr lang="en-US" sz="3265" b="1">
                <a:solidFill>
                  <a:srgbClr val="FFFFFF"/>
                </a:solidFill>
                <a:latin typeface="Canva Sans 2 Bold"/>
                <a:ea typeface="Canva Sans 2 Bold"/>
                <a:cs typeface="Canva Sans 2 Bold"/>
                <a:sym typeface="Canva Sans 2 Bold"/>
              </a:rPr>
              <a:t>What This </a:t>
            </a:r>
          </a:p>
          <a:p>
            <a:pPr algn="ctr">
              <a:lnSpc>
                <a:spcPts val="3951"/>
              </a:lnSpc>
            </a:pPr>
            <a:r>
              <a:rPr lang="en-US" sz="3265" b="1">
                <a:solidFill>
                  <a:srgbClr val="FFFFFF"/>
                </a:solidFill>
                <a:latin typeface="Canva Sans 2 Bold"/>
                <a:ea typeface="Canva Sans 2 Bold"/>
                <a:cs typeface="Canva Sans 2 Bold"/>
                <a:sym typeface="Canva Sans 2 Bold"/>
              </a:rPr>
              <a:t>Enables</a:t>
            </a:r>
          </a:p>
          <a:p>
            <a:pPr marL="705018" lvl="1" indent="-352509" algn="ctr">
              <a:lnSpc>
                <a:spcPts val="3951"/>
              </a:lnSpc>
              <a:buFont typeface="Arial"/>
              <a:buChar char="•"/>
            </a:pPr>
            <a:endParaRPr lang="en-US" sz="3265" b="1">
              <a:solidFill>
                <a:srgbClr val="FFFFFF"/>
              </a:solidFill>
              <a:latin typeface="Canva Sans 2 Bold"/>
              <a:ea typeface="Canva Sans 2 Bold"/>
              <a:cs typeface="Canva Sans 2 Bold"/>
              <a:sym typeface="Canva Sans 2 Bold"/>
            </a:endParaRPr>
          </a:p>
          <a:p>
            <a:pPr algn="ctr">
              <a:lnSpc>
                <a:spcPts val="3951"/>
              </a:lnSpc>
            </a:pPr>
            <a:endParaRPr lang="en-US" sz="3265" b="1">
              <a:solidFill>
                <a:srgbClr val="FFFFFF"/>
              </a:solidFill>
              <a:latin typeface="Canva Sans 2 Bold"/>
              <a:ea typeface="Canva Sans 2 Bold"/>
              <a:cs typeface="Canva Sans 2 Bold"/>
              <a:sym typeface="Canva Sans 2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CA"/>
          </a:p>
        </p:txBody>
      </p:sp>
      <p:sp>
        <p:nvSpPr>
          <p:cNvPr id="3" name="Freeform 3"/>
          <p:cNvSpPr/>
          <p:nvPr/>
        </p:nvSpPr>
        <p:spPr>
          <a:xfrm>
            <a:off x="1864416" y="1298027"/>
            <a:ext cx="675438" cy="498446"/>
          </a:xfrm>
          <a:custGeom>
            <a:avLst/>
            <a:gdLst/>
            <a:ahLst/>
            <a:cxnLst/>
            <a:rect l="l" t="t" r="r" b="b"/>
            <a:pathLst>
              <a:path w="675438" h="498446">
                <a:moveTo>
                  <a:pt x="0" y="0"/>
                </a:moveTo>
                <a:lnTo>
                  <a:pt x="675437" y="0"/>
                </a:lnTo>
                <a:lnTo>
                  <a:pt x="675437" y="498446"/>
                </a:lnTo>
                <a:lnTo>
                  <a:pt x="0" y="4984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4" name="Group 4"/>
          <p:cNvGrpSpPr/>
          <p:nvPr/>
        </p:nvGrpSpPr>
        <p:grpSpPr>
          <a:xfrm>
            <a:off x="-164488" y="0"/>
            <a:ext cx="18616976" cy="5143500"/>
            <a:chOff x="0" y="0"/>
            <a:chExt cx="4903236" cy="1354667"/>
          </a:xfrm>
        </p:grpSpPr>
        <p:sp>
          <p:nvSpPr>
            <p:cNvPr id="5" name="Freeform 5"/>
            <p:cNvSpPr/>
            <p:nvPr/>
          </p:nvSpPr>
          <p:spPr>
            <a:xfrm>
              <a:off x="0" y="0"/>
              <a:ext cx="4903236" cy="1354667"/>
            </a:xfrm>
            <a:custGeom>
              <a:avLst/>
              <a:gdLst/>
              <a:ahLst/>
              <a:cxnLst/>
              <a:rect l="l" t="t" r="r" b="b"/>
              <a:pathLst>
                <a:path w="4903236" h="1354667">
                  <a:moveTo>
                    <a:pt x="0" y="0"/>
                  </a:moveTo>
                  <a:lnTo>
                    <a:pt x="4903236" y="0"/>
                  </a:lnTo>
                  <a:lnTo>
                    <a:pt x="4903236" y="1354667"/>
                  </a:lnTo>
                  <a:lnTo>
                    <a:pt x="0" y="1354667"/>
                  </a:lnTo>
                  <a:close/>
                </a:path>
              </a:pathLst>
            </a:custGeom>
            <a:solidFill>
              <a:srgbClr val="045174"/>
            </a:solidFill>
          </p:spPr>
          <p:txBody>
            <a:bodyPr/>
            <a:lstStyle/>
            <a:p>
              <a:endParaRPr lang="en-CA"/>
            </a:p>
          </p:txBody>
        </p:sp>
        <p:sp>
          <p:nvSpPr>
            <p:cNvPr id="6" name="TextBox 6"/>
            <p:cNvSpPr txBox="1"/>
            <p:nvPr/>
          </p:nvSpPr>
          <p:spPr>
            <a:xfrm>
              <a:off x="0" y="-57150"/>
              <a:ext cx="4903236" cy="1411817"/>
            </a:xfrm>
            <a:prstGeom prst="rect">
              <a:avLst/>
            </a:prstGeom>
          </p:spPr>
          <p:txBody>
            <a:bodyPr lIns="50800" tIns="50800" rIns="50800" bIns="50800" rtlCol="0" anchor="ctr"/>
            <a:lstStyle/>
            <a:p>
              <a:pPr algn="ctr">
                <a:lnSpc>
                  <a:spcPts val="3500"/>
                </a:lnSpc>
              </a:pPr>
              <a:endParaRPr/>
            </a:p>
          </p:txBody>
        </p:sp>
      </p:grpSp>
      <p:grpSp>
        <p:nvGrpSpPr>
          <p:cNvPr id="7" name="Group 7"/>
          <p:cNvGrpSpPr/>
          <p:nvPr/>
        </p:nvGrpSpPr>
        <p:grpSpPr>
          <a:xfrm>
            <a:off x="-164488" y="-51435"/>
            <a:ext cx="18616976" cy="5246370"/>
            <a:chOff x="0" y="0"/>
            <a:chExt cx="2884257" cy="812800"/>
          </a:xfrm>
        </p:grpSpPr>
        <p:sp>
          <p:nvSpPr>
            <p:cNvPr id="8" name="Freeform 8"/>
            <p:cNvSpPr/>
            <p:nvPr/>
          </p:nvSpPr>
          <p:spPr>
            <a:xfrm>
              <a:off x="0" y="0"/>
              <a:ext cx="2884257" cy="812800"/>
            </a:xfrm>
            <a:custGeom>
              <a:avLst/>
              <a:gdLst/>
              <a:ahLst/>
              <a:cxnLst/>
              <a:rect l="l" t="t" r="r" b="b"/>
              <a:pathLst>
                <a:path w="2884257" h="812800">
                  <a:moveTo>
                    <a:pt x="0" y="0"/>
                  </a:moveTo>
                  <a:lnTo>
                    <a:pt x="2884257" y="0"/>
                  </a:lnTo>
                  <a:lnTo>
                    <a:pt x="2884257" y="812800"/>
                  </a:lnTo>
                  <a:lnTo>
                    <a:pt x="0" y="812800"/>
                  </a:lnTo>
                  <a:close/>
                </a:path>
              </a:pathLst>
            </a:custGeom>
            <a:blipFill>
              <a:blip r:embed="rId5">
                <a:alphaModFix amt="21999"/>
              </a:blip>
              <a:stretch>
                <a:fillRect t="-68432" b="-68432"/>
              </a:stretch>
            </a:blipFill>
          </p:spPr>
          <p:txBody>
            <a:bodyPr/>
            <a:lstStyle/>
            <a:p>
              <a:endParaRPr lang="en-CA"/>
            </a:p>
          </p:txBody>
        </p:sp>
      </p:grpSp>
      <p:sp>
        <p:nvSpPr>
          <p:cNvPr id="9" name="AutoShape 9"/>
          <p:cNvSpPr/>
          <p:nvPr/>
        </p:nvSpPr>
        <p:spPr>
          <a:xfrm flipV="1">
            <a:off x="9039225" y="5568346"/>
            <a:ext cx="0" cy="3908198"/>
          </a:xfrm>
          <a:prstGeom prst="line">
            <a:avLst/>
          </a:prstGeom>
          <a:ln w="38100" cap="flat">
            <a:solidFill>
              <a:srgbClr val="045174"/>
            </a:solidFill>
            <a:prstDash val="solid"/>
            <a:headEnd type="none" w="sm" len="sm"/>
            <a:tailEnd type="none" w="sm" len="sm"/>
          </a:ln>
        </p:spPr>
        <p:txBody>
          <a:bodyPr/>
          <a:lstStyle/>
          <a:p>
            <a:endParaRPr lang="en-CA"/>
          </a:p>
        </p:txBody>
      </p:sp>
      <p:sp>
        <p:nvSpPr>
          <p:cNvPr id="10" name="Freeform 10"/>
          <p:cNvSpPr/>
          <p:nvPr/>
        </p:nvSpPr>
        <p:spPr>
          <a:xfrm>
            <a:off x="3816848" y="5484806"/>
            <a:ext cx="1435441" cy="1358286"/>
          </a:xfrm>
          <a:custGeom>
            <a:avLst/>
            <a:gdLst/>
            <a:ahLst/>
            <a:cxnLst/>
            <a:rect l="l" t="t" r="r" b="b"/>
            <a:pathLst>
              <a:path w="1435441" h="1358286">
                <a:moveTo>
                  <a:pt x="0" y="0"/>
                </a:moveTo>
                <a:lnTo>
                  <a:pt x="1435440" y="0"/>
                </a:lnTo>
                <a:lnTo>
                  <a:pt x="1435440" y="1358286"/>
                </a:lnTo>
                <a:lnTo>
                  <a:pt x="0" y="13582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1" name="Freeform 11"/>
          <p:cNvSpPr/>
          <p:nvPr/>
        </p:nvSpPr>
        <p:spPr>
          <a:xfrm>
            <a:off x="11952093" y="5267196"/>
            <a:ext cx="1793506" cy="1793506"/>
          </a:xfrm>
          <a:custGeom>
            <a:avLst/>
            <a:gdLst/>
            <a:ahLst/>
            <a:cxnLst/>
            <a:rect l="l" t="t" r="r" b="b"/>
            <a:pathLst>
              <a:path w="1793506" h="1793506">
                <a:moveTo>
                  <a:pt x="0" y="0"/>
                </a:moveTo>
                <a:lnTo>
                  <a:pt x="1793506" y="0"/>
                </a:lnTo>
                <a:lnTo>
                  <a:pt x="1793506" y="1793506"/>
                </a:lnTo>
                <a:lnTo>
                  <a:pt x="0" y="1793506"/>
                </a:lnTo>
                <a:lnTo>
                  <a:pt x="0" y="0"/>
                </a:lnTo>
                <a:close/>
              </a:path>
            </a:pathLst>
          </a:custGeom>
          <a:blipFill>
            <a:blip r:embed="rId8"/>
            <a:stretch>
              <a:fillRect/>
            </a:stretch>
          </a:blipFill>
        </p:spPr>
        <p:txBody>
          <a:bodyPr/>
          <a:lstStyle/>
          <a:p>
            <a:endParaRPr lang="en-CA"/>
          </a:p>
        </p:txBody>
      </p:sp>
      <p:sp>
        <p:nvSpPr>
          <p:cNvPr id="12" name="TextBox 12"/>
          <p:cNvSpPr txBox="1"/>
          <p:nvPr/>
        </p:nvSpPr>
        <p:spPr>
          <a:xfrm>
            <a:off x="2783753" y="2267585"/>
            <a:ext cx="13275877" cy="722630"/>
          </a:xfrm>
          <a:prstGeom prst="rect">
            <a:avLst/>
          </a:prstGeom>
        </p:spPr>
        <p:txBody>
          <a:bodyPr lIns="0" tIns="0" rIns="0" bIns="0" rtlCol="0" anchor="t">
            <a:spAutoFit/>
          </a:bodyPr>
          <a:lstStyle/>
          <a:p>
            <a:pPr algn="ctr">
              <a:lnSpc>
                <a:spcPts val="5334"/>
              </a:lnSpc>
            </a:pPr>
            <a:r>
              <a:rPr lang="en-US" sz="5499" b="1">
                <a:solidFill>
                  <a:srgbClr val="FFFFFF"/>
                </a:solidFill>
                <a:latin typeface="Roboto Bold"/>
                <a:ea typeface="Roboto Bold"/>
                <a:cs typeface="Roboto Bold"/>
                <a:sym typeface="Roboto Bold"/>
              </a:rPr>
              <a:t>FROM APPLICATION TO REPORTING</a:t>
            </a:r>
          </a:p>
        </p:txBody>
      </p:sp>
      <p:sp>
        <p:nvSpPr>
          <p:cNvPr id="13" name="TextBox 13"/>
          <p:cNvSpPr txBox="1"/>
          <p:nvPr/>
        </p:nvSpPr>
        <p:spPr>
          <a:xfrm>
            <a:off x="1369061" y="7214215"/>
            <a:ext cx="6331015" cy="603504"/>
          </a:xfrm>
          <a:prstGeom prst="rect">
            <a:avLst/>
          </a:prstGeom>
        </p:spPr>
        <p:txBody>
          <a:bodyPr lIns="0" tIns="0" rIns="0" bIns="0" rtlCol="0" anchor="t">
            <a:spAutoFit/>
          </a:bodyPr>
          <a:lstStyle/>
          <a:p>
            <a:pPr algn="ctr">
              <a:lnSpc>
                <a:spcPts val="2328"/>
              </a:lnSpc>
            </a:pPr>
            <a:r>
              <a:rPr lang="en-US" sz="2400" b="1">
                <a:solidFill>
                  <a:srgbClr val="E87A00"/>
                </a:solidFill>
                <a:latin typeface="Garet Bold"/>
                <a:ea typeface="Garet Bold"/>
                <a:cs typeface="Garet Bold"/>
                <a:sym typeface="Garet Bold"/>
              </a:rPr>
              <a:t>WHAT CASE MANAGERS DO</a:t>
            </a:r>
          </a:p>
          <a:p>
            <a:pPr algn="ctr">
              <a:lnSpc>
                <a:spcPts val="2328"/>
              </a:lnSpc>
            </a:pPr>
            <a:endParaRPr lang="en-US" sz="2400" b="1">
              <a:solidFill>
                <a:srgbClr val="E87A00"/>
              </a:solidFill>
              <a:latin typeface="Garet Bold"/>
              <a:ea typeface="Garet Bold"/>
              <a:cs typeface="Garet Bold"/>
              <a:sym typeface="Garet Bold"/>
            </a:endParaRPr>
          </a:p>
        </p:txBody>
      </p:sp>
      <p:sp>
        <p:nvSpPr>
          <p:cNvPr id="14" name="TextBox 14"/>
          <p:cNvSpPr txBox="1"/>
          <p:nvPr/>
        </p:nvSpPr>
        <p:spPr>
          <a:xfrm>
            <a:off x="1350011" y="7615178"/>
            <a:ext cx="6675323" cy="2491739"/>
          </a:xfrm>
          <a:prstGeom prst="rect">
            <a:avLst/>
          </a:prstGeom>
        </p:spPr>
        <p:txBody>
          <a:bodyPr lIns="0" tIns="0" rIns="0" bIns="0" rtlCol="0" anchor="t">
            <a:spAutoFit/>
          </a:bodyPr>
          <a:lstStyle/>
          <a:p>
            <a:pPr marL="518165" lvl="1" indent="-259082" algn="l">
              <a:lnSpc>
                <a:spcPts val="3360"/>
              </a:lnSpc>
              <a:buFont typeface="Arial"/>
              <a:buChar char="•"/>
            </a:pPr>
            <a:r>
              <a:rPr lang="en-US" sz="2400">
                <a:solidFill>
                  <a:srgbClr val="001F3D"/>
                </a:solidFill>
                <a:latin typeface="Open Sans"/>
                <a:ea typeface="Open Sans"/>
                <a:cs typeface="Open Sans"/>
                <a:sym typeface="Open Sans"/>
              </a:rPr>
              <a:t>Meet with clients and review applications</a:t>
            </a:r>
          </a:p>
          <a:p>
            <a:pPr marL="518165" lvl="1" indent="-259082" algn="l">
              <a:lnSpc>
                <a:spcPts val="3360"/>
              </a:lnSpc>
              <a:buFont typeface="Arial"/>
              <a:buChar char="•"/>
            </a:pPr>
            <a:r>
              <a:rPr lang="en-US" sz="2400">
                <a:solidFill>
                  <a:srgbClr val="001F3D"/>
                </a:solidFill>
                <a:latin typeface="Open Sans"/>
                <a:ea typeface="Open Sans"/>
                <a:cs typeface="Open Sans"/>
                <a:sym typeface="Open Sans"/>
              </a:rPr>
              <a:t>Assess and reassess eligibility</a:t>
            </a:r>
          </a:p>
          <a:p>
            <a:pPr marL="518165" lvl="1" indent="-259082" algn="l">
              <a:lnSpc>
                <a:spcPts val="3360"/>
              </a:lnSpc>
              <a:buFont typeface="Arial"/>
              <a:buChar char="•"/>
            </a:pPr>
            <a:r>
              <a:rPr lang="en-US" sz="2400">
                <a:solidFill>
                  <a:srgbClr val="001F3D"/>
                </a:solidFill>
                <a:latin typeface="Open Sans"/>
                <a:ea typeface="Open Sans"/>
                <a:cs typeface="Open Sans"/>
                <a:sym typeface="Open Sans"/>
              </a:rPr>
              <a:t>Make benefit decisions</a:t>
            </a:r>
          </a:p>
          <a:p>
            <a:pPr marL="518165" lvl="1" indent="-259082" algn="l">
              <a:lnSpc>
                <a:spcPts val="3360"/>
              </a:lnSpc>
              <a:buFont typeface="Arial"/>
              <a:buChar char="•"/>
            </a:pPr>
            <a:r>
              <a:rPr lang="en-US" sz="2400">
                <a:solidFill>
                  <a:srgbClr val="001F3D"/>
                </a:solidFill>
                <a:latin typeface="Open Sans"/>
                <a:ea typeface="Open Sans"/>
                <a:cs typeface="Open Sans"/>
                <a:sym typeface="Open Sans"/>
              </a:rPr>
              <a:t>Apply policy and professional judgment</a:t>
            </a:r>
          </a:p>
          <a:p>
            <a:pPr marL="518165" lvl="1" indent="-259082" algn="l">
              <a:lnSpc>
                <a:spcPts val="3360"/>
              </a:lnSpc>
              <a:buFont typeface="Arial"/>
              <a:buChar char="•"/>
            </a:pPr>
            <a:r>
              <a:rPr lang="en-US" sz="2400">
                <a:solidFill>
                  <a:srgbClr val="001F3D"/>
                </a:solidFill>
                <a:latin typeface="Open Sans"/>
                <a:ea typeface="Open Sans"/>
                <a:cs typeface="Open Sans"/>
                <a:sym typeface="Open Sans"/>
              </a:rPr>
              <a:t>Support clients as circumstances change</a:t>
            </a:r>
          </a:p>
          <a:p>
            <a:pPr algn="l">
              <a:lnSpc>
                <a:spcPts val="3360"/>
              </a:lnSpc>
            </a:pPr>
            <a:endParaRPr lang="en-US" sz="2400">
              <a:solidFill>
                <a:srgbClr val="001F3D"/>
              </a:solidFill>
              <a:latin typeface="Open Sans"/>
              <a:ea typeface="Open Sans"/>
              <a:cs typeface="Open Sans"/>
              <a:sym typeface="Open Sans"/>
            </a:endParaRPr>
          </a:p>
        </p:txBody>
      </p:sp>
      <p:sp>
        <p:nvSpPr>
          <p:cNvPr id="15" name="TextBox 15"/>
          <p:cNvSpPr txBox="1"/>
          <p:nvPr/>
        </p:nvSpPr>
        <p:spPr>
          <a:xfrm>
            <a:off x="9730811" y="7080865"/>
            <a:ext cx="6331015" cy="603504"/>
          </a:xfrm>
          <a:prstGeom prst="rect">
            <a:avLst/>
          </a:prstGeom>
        </p:spPr>
        <p:txBody>
          <a:bodyPr lIns="0" tIns="0" rIns="0" bIns="0" rtlCol="0" anchor="t">
            <a:spAutoFit/>
          </a:bodyPr>
          <a:lstStyle/>
          <a:p>
            <a:pPr algn="ctr">
              <a:lnSpc>
                <a:spcPts val="2328"/>
              </a:lnSpc>
            </a:pPr>
            <a:r>
              <a:rPr lang="en-US" sz="2400" b="1">
                <a:solidFill>
                  <a:srgbClr val="E87A00"/>
                </a:solidFill>
                <a:latin typeface="Garet Bold"/>
                <a:ea typeface="Garet Bold"/>
                <a:cs typeface="Garet Bold"/>
                <a:sym typeface="Garet Bold"/>
              </a:rPr>
              <a:t>WHAT 360 DOES</a:t>
            </a:r>
          </a:p>
          <a:p>
            <a:pPr algn="ctr">
              <a:lnSpc>
                <a:spcPts val="2328"/>
              </a:lnSpc>
            </a:pPr>
            <a:endParaRPr lang="en-US" sz="2400" b="1">
              <a:solidFill>
                <a:srgbClr val="E87A00"/>
              </a:solidFill>
              <a:latin typeface="Garet Bold"/>
              <a:ea typeface="Garet Bold"/>
              <a:cs typeface="Garet Bold"/>
              <a:sym typeface="Garet Bold"/>
            </a:endParaRPr>
          </a:p>
        </p:txBody>
      </p:sp>
      <p:sp>
        <p:nvSpPr>
          <p:cNvPr id="16" name="TextBox 16"/>
          <p:cNvSpPr txBox="1"/>
          <p:nvPr/>
        </p:nvSpPr>
        <p:spPr>
          <a:xfrm>
            <a:off x="9730811" y="7449292"/>
            <a:ext cx="8029575" cy="2910839"/>
          </a:xfrm>
          <a:prstGeom prst="rect">
            <a:avLst/>
          </a:prstGeom>
        </p:spPr>
        <p:txBody>
          <a:bodyPr lIns="0" tIns="0" rIns="0" bIns="0" rtlCol="0" anchor="t">
            <a:spAutoFit/>
          </a:bodyPr>
          <a:lstStyle/>
          <a:p>
            <a:pPr marL="518165" lvl="1" indent="-259082" algn="l">
              <a:lnSpc>
                <a:spcPts val="3360"/>
              </a:lnSpc>
              <a:buFont typeface="Arial"/>
              <a:buChar char="•"/>
            </a:pPr>
            <a:r>
              <a:rPr lang="en-US" sz="2400">
                <a:solidFill>
                  <a:srgbClr val="001F3D"/>
                </a:solidFill>
                <a:latin typeface="Open Sans"/>
                <a:ea typeface="Open Sans"/>
                <a:cs typeface="Open Sans"/>
                <a:sym typeface="Open Sans"/>
              </a:rPr>
              <a:t>Guides workflows to align with policy requirements</a:t>
            </a:r>
          </a:p>
          <a:p>
            <a:pPr marL="518165" lvl="1" indent="-259082" algn="l">
              <a:lnSpc>
                <a:spcPts val="3360"/>
              </a:lnSpc>
              <a:buFont typeface="Arial"/>
              <a:buChar char="•"/>
            </a:pPr>
            <a:r>
              <a:rPr lang="en-US" sz="2400">
                <a:solidFill>
                  <a:srgbClr val="001F3D"/>
                </a:solidFill>
                <a:latin typeface="Open Sans"/>
                <a:ea typeface="Open Sans"/>
                <a:cs typeface="Open Sans"/>
                <a:sym typeface="Open Sans"/>
              </a:rPr>
              <a:t>Handles calculations and validations in the background</a:t>
            </a:r>
          </a:p>
          <a:p>
            <a:pPr marL="518165" lvl="1" indent="-259082" algn="l">
              <a:lnSpc>
                <a:spcPts val="3360"/>
              </a:lnSpc>
              <a:buFont typeface="Arial"/>
              <a:buChar char="•"/>
            </a:pPr>
            <a:r>
              <a:rPr lang="en-US" sz="2400">
                <a:solidFill>
                  <a:srgbClr val="001F3D"/>
                </a:solidFill>
                <a:latin typeface="Open Sans"/>
                <a:ea typeface="Open Sans"/>
                <a:cs typeface="Open Sans"/>
                <a:sym typeface="Open Sans"/>
              </a:rPr>
              <a:t>Generates DCI and statistical reports automatically</a:t>
            </a:r>
          </a:p>
          <a:p>
            <a:pPr marL="518165" lvl="1" indent="-259082" algn="l">
              <a:lnSpc>
                <a:spcPts val="3360"/>
              </a:lnSpc>
              <a:buFont typeface="Arial"/>
              <a:buChar char="•"/>
            </a:pPr>
            <a:r>
              <a:rPr lang="en-US" sz="2400">
                <a:solidFill>
                  <a:srgbClr val="001F3D"/>
                </a:solidFill>
                <a:latin typeface="Open Sans"/>
                <a:ea typeface="Open Sans"/>
                <a:cs typeface="Open Sans"/>
                <a:sym typeface="Open Sans"/>
              </a:rPr>
              <a:t>Reduces duplicate data entry</a:t>
            </a:r>
          </a:p>
          <a:p>
            <a:pPr marL="518165" lvl="1" indent="-259082" algn="l">
              <a:lnSpc>
                <a:spcPts val="3360"/>
              </a:lnSpc>
              <a:buFont typeface="Arial"/>
              <a:buChar char="•"/>
            </a:pPr>
            <a:r>
              <a:rPr lang="en-US" sz="2400">
                <a:solidFill>
                  <a:srgbClr val="001F3D"/>
                </a:solidFill>
                <a:latin typeface="Open Sans"/>
                <a:ea typeface="Open Sans"/>
                <a:cs typeface="Open Sans"/>
                <a:sym typeface="Open Sans"/>
              </a:rPr>
              <a:t>Supports consistency and compliance</a:t>
            </a:r>
          </a:p>
          <a:p>
            <a:pPr algn="l">
              <a:lnSpc>
                <a:spcPts val="3360"/>
              </a:lnSpc>
            </a:pPr>
            <a:endParaRPr lang="en-US" sz="2400">
              <a:solidFill>
                <a:srgbClr val="001F3D"/>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174"/>
            </a:solidFill>
          </p:spPr>
          <p:txBody>
            <a:bodyPr/>
            <a:lstStyle/>
            <a:p>
              <a:endParaRPr lang="en-CA"/>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859408" y="2842835"/>
            <a:ext cx="6033363" cy="1664335"/>
          </a:xfrm>
          <a:prstGeom prst="rect">
            <a:avLst/>
          </a:prstGeom>
        </p:spPr>
        <p:txBody>
          <a:bodyPr lIns="0" tIns="0" rIns="0" bIns="0" rtlCol="0" anchor="t">
            <a:spAutoFit/>
          </a:bodyPr>
          <a:lstStyle/>
          <a:p>
            <a:pPr marL="0" lvl="0" indent="0" algn="ctr">
              <a:lnSpc>
                <a:spcPts val="6544"/>
              </a:lnSpc>
            </a:pPr>
            <a:r>
              <a:rPr lang="en-US" sz="5499" b="1">
                <a:solidFill>
                  <a:srgbClr val="FFFFFF"/>
                </a:solidFill>
                <a:latin typeface="Roboto Bold"/>
                <a:ea typeface="Roboto Bold"/>
                <a:cs typeface="Roboto Bold"/>
                <a:sym typeface="Roboto Bold"/>
              </a:rPr>
              <a:t>Adding the Missing Pieces</a:t>
            </a:r>
          </a:p>
        </p:txBody>
      </p:sp>
      <p:sp>
        <p:nvSpPr>
          <p:cNvPr id="9" name="TextBox 9"/>
          <p:cNvSpPr txBox="1"/>
          <p:nvPr/>
        </p:nvSpPr>
        <p:spPr>
          <a:xfrm>
            <a:off x="1028700" y="5156780"/>
            <a:ext cx="5885945" cy="1485758"/>
          </a:xfrm>
          <a:prstGeom prst="rect">
            <a:avLst/>
          </a:prstGeom>
        </p:spPr>
        <p:txBody>
          <a:bodyPr lIns="0" tIns="0" rIns="0" bIns="0" rtlCol="0" anchor="t">
            <a:spAutoFit/>
          </a:bodyPr>
          <a:lstStyle/>
          <a:p>
            <a:pPr algn="ctr">
              <a:lnSpc>
                <a:spcPts val="4242"/>
              </a:lnSpc>
            </a:pPr>
            <a:r>
              <a:rPr lang="en-US" sz="3030" b="1" spc="-60">
                <a:solidFill>
                  <a:srgbClr val="FA9939"/>
                </a:solidFill>
                <a:latin typeface="Poppins Bold"/>
                <a:ea typeface="Poppins Bold"/>
                <a:cs typeface="Poppins Bold"/>
                <a:sym typeface="Poppins Bold"/>
              </a:rPr>
              <a:t>A</a:t>
            </a:r>
            <a:r>
              <a:rPr lang="en-US" sz="3030" b="1" u="none" strike="noStrike" spc="-60">
                <a:solidFill>
                  <a:srgbClr val="FA9939"/>
                </a:solidFill>
                <a:latin typeface="Poppins Bold"/>
                <a:ea typeface="Poppins Bold"/>
                <a:cs typeface="Poppins Bold"/>
                <a:sym typeface="Poppins Bold"/>
              </a:rPr>
              <a:t> Client-Centered Approach to Income Assistance Delivery</a:t>
            </a:r>
          </a:p>
          <a:p>
            <a:pPr algn="l">
              <a:lnSpc>
                <a:spcPts val="3122"/>
              </a:lnSpc>
            </a:pPr>
            <a:endParaRPr lang="en-US" sz="3030" b="1" u="none" strike="noStrike" spc="-60">
              <a:solidFill>
                <a:srgbClr val="FA9939"/>
              </a:solidFill>
              <a:latin typeface="Poppins Bold"/>
              <a:ea typeface="Poppins Bold"/>
              <a:cs typeface="Poppins Bold"/>
              <a:sym typeface="Poppins Bold"/>
            </a:endParaRPr>
          </a:p>
        </p:txBody>
      </p:sp>
      <p:sp>
        <p:nvSpPr>
          <p:cNvPr id="10" name="TextBox 10"/>
          <p:cNvSpPr txBox="1"/>
          <p:nvPr/>
        </p:nvSpPr>
        <p:spPr>
          <a:xfrm>
            <a:off x="8841320" y="2736575"/>
            <a:ext cx="8824340" cy="5359205"/>
          </a:xfrm>
          <a:prstGeom prst="rect">
            <a:avLst/>
          </a:prstGeom>
        </p:spPr>
        <p:txBody>
          <a:bodyPr lIns="0" tIns="0" rIns="0" bIns="0" rtlCol="0" anchor="t">
            <a:spAutoFit/>
          </a:bodyPr>
          <a:lstStyle/>
          <a:p>
            <a:pPr marL="595385" lvl="1" indent="-297693" algn="l">
              <a:lnSpc>
                <a:spcPts val="3860"/>
              </a:lnSpc>
              <a:buFont typeface="Arial"/>
              <a:buChar char="•"/>
            </a:pPr>
            <a:r>
              <a:rPr lang="en-US" sz="2757" b="1" spc="-55">
                <a:solidFill>
                  <a:srgbClr val="001F3D"/>
                </a:solidFill>
                <a:latin typeface="Poppins Bold"/>
                <a:ea typeface="Poppins Bold"/>
                <a:cs typeface="Poppins Bold"/>
                <a:sym typeface="Poppins Bold"/>
              </a:rPr>
              <a:t>M</a:t>
            </a:r>
            <a:r>
              <a:rPr lang="en-US" sz="2757" b="1" u="none" strike="noStrike" spc="-55">
                <a:solidFill>
                  <a:srgbClr val="001F3D"/>
                </a:solidFill>
                <a:latin typeface="Poppins Bold"/>
                <a:ea typeface="Poppins Bold"/>
                <a:cs typeface="Poppins Bold"/>
                <a:sym typeface="Poppins Bold"/>
              </a:rPr>
              <a:t>oves beyond eligibility toward understanding the person</a:t>
            </a:r>
          </a:p>
          <a:p>
            <a:pPr marL="595385" lvl="1" indent="-297693" algn="l">
              <a:lnSpc>
                <a:spcPts val="3860"/>
              </a:lnSpc>
              <a:buFont typeface="Arial"/>
              <a:buChar char="•"/>
            </a:pPr>
            <a:r>
              <a:rPr lang="en-US" sz="2757" b="1" u="none" strike="noStrike" spc="-55">
                <a:solidFill>
                  <a:srgbClr val="001F3D"/>
                </a:solidFill>
                <a:latin typeface="Poppins Bold"/>
                <a:ea typeface="Poppins Bold"/>
                <a:cs typeface="Poppins Bold"/>
                <a:sym typeface="Poppins Bold"/>
              </a:rPr>
              <a:t>Introduces a social factors assessment</a:t>
            </a:r>
          </a:p>
          <a:p>
            <a:pPr marL="595385" lvl="1" indent="-297693" algn="l">
              <a:lnSpc>
                <a:spcPts val="3860"/>
              </a:lnSpc>
              <a:buFont typeface="Arial"/>
              <a:buChar char="•"/>
            </a:pPr>
            <a:r>
              <a:rPr lang="en-US" sz="2757" b="1" u="none" strike="noStrike" spc="-55">
                <a:solidFill>
                  <a:srgbClr val="001F3D"/>
                </a:solidFill>
                <a:latin typeface="Poppins Bold"/>
                <a:ea typeface="Poppins Bold"/>
                <a:cs typeface="Poppins Bold"/>
                <a:sym typeface="Poppins Bold"/>
              </a:rPr>
              <a:t>Uses AI-assisted case planning to support:</a:t>
            </a:r>
          </a:p>
          <a:p>
            <a:pPr marL="1190771" lvl="2" indent="-396924" algn="l">
              <a:lnSpc>
                <a:spcPts val="3860"/>
              </a:lnSpc>
              <a:buFont typeface="Arial"/>
              <a:buChar char="⚬"/>
            </a:pPr>
            <a:r>
              <a:rPr lang="en-US" sz="2757" b="1" u="none" strike="noStrike" spc="-55">
                <a:solidFill>
                  <a:srgbClr val="001F3D"/>
                </a:solidFill>
                <a:latin typeface="Poppins Bold"/>
                <a:ea typeface="Poppins Bold"/>
                <a:cs typeface="Poppins Bold"/>
                <a:sym typeface="Poppins Bold"/>
              </a:rPr>
              <a:t>Individualized pathways</a:t>
            </a:r>
          </a:p>
          <a:p>
            <a:pPr marL="1190771" lvl="2" indent="-396924" algn="l">
              <a:lnSpc>
                <a:spcPts val="3860"/>
              </a:lnSpc>
              <a:buFont typeface="Arial"/>
              <a:buChar char="⚬"/>
            </a:pPr>
            <a:r>
              <a:rPr lang="en-US" sz="2757" b="1" u="none" strike="noStrike" spc="-55">
                <a:solidFill>
                  <a:srgbClr val="001F3D"/>
                </a:solidFill>
                <a:latin typeface="Poppins Bold"/>
                <a:ea typeface="Poppins Bold"/>
                <a:cs typeface="Poppins Bold"/>
                <a:sym typeface="Poppins Bold"/>
              </a:rPr>
              <a:t>Training and employment readiness</a:t>
            </a:r>
          </a:p>
          <a:p>
            <a:pPr marL="1190771" lvl="2" indent="-396924" algn="l">
              <a:lnSpc>
                <a:spcPts val="3860"/>
              </a:lnSpc>
              <a:buFont typeface="Arial"/>
              <a:buChar char="⚬"/>
            </a:pPr>
            <a:r>
              <a:rPr lang="en-US" sz="2757" b="1" u="none" strike="noStrike" spc="-55">
                <a:solidFill>
                  <a:srgbClr val="001F3D"/>
                </a:solidFill>
                <a:latin typeface="Poppins Bold"/>
                <a:ea typeface="Poppins Bold"/>
                <a:cs typeface="Poppins Bold"/>
                <a:sym typeface="Poppins Bold"/>
              </a:rPr>
              <a:t>Referrals to appropriate supports</a:t>
            </a:r>
          </a:p>
          <a:p>
            <a:pPr marL="595385" lvl="1" indent="-297693" algn="l">
              <a:lnSpc>
                <a:spcPts val="3860"/>
              </a:lnSpc>
              <a:buFont typeface="Arial"/>
              <a:buChar char="•"/>
            </a:pPr>
            <a:r>
              <a:rPr lang="en-US" sz="2757" b="1" u="none" strike="noStrike" spc="-55">
                <a:solidFill>
                  <a:srgbClr val="001F3D"/>
                </a:solidFill>
                <a:latin typeface="Poppins Bold"/>
                <a:ea typeface="Poppins Bold"/>
                <a:cs typeface="Poppins Bold"/>
                <a:sym typeface="Poppins Bold"/>
              </a:rPr>
              <a:t>Strengthens continuity and follow-up</a:t>
            </a:r>
          </a:p>
          <a:p>
            <a:pPr marL="595385" lvl="1" indent="-297693" algn="l">
              <a:lnSpc>
                <a:spcPts val="3860"/>
              </a:lnSpc>
              <a:buFont typeface="Arial"/>
              <a:buChar char="•"/>
            </a:pPr>
            <a:r>
              <a:rPr lang="en-US" sz="2757" b="1" u="none" strike="noStrike" spc="-55">
                <a:solidFill>
                  <a:srgbClr val="001F3D"/>
                </a:solidFill>
                <a:latin typeface="Poppins Bold"/>
                <a:ea typeface="Poppins Bold"/>
                <a:cs typeface="Poppins Bold"/>
                <a:sym typeface="Poppins Bold"/>
              </a:rPr>
              <a:t>Complements Income Assistance delivery without changing policy rules</a:t>
            </a:r>
          </a:p>
          <a:p>
            <a:pPr algn="l">
              <a:lnSpc>
                <a:spcPts val="3860"/>
              </a:lnSpc>
            </a:pPr>
            <a:endParaRPr lang="en-US" sz="2757" b="1" u="none" strike="noStrike" spc="-55">
              <a:solidFill>
                <a:srgbClr val="001F3D"/>
              </a:solidFill>
              <a:latin typeface="Poppins Bold"/>
              <a:ea typeface="Poppins Bold"/>
              <a:cs typeface="Poppins Bold"/>
              <a:sym typeface="Poppins Bold"/>
            </a:endParaRPr>
          </a:p>
        </p:txBody>
      </p:sp>
      <p:grpSp>
        <p:nvGrpSpPr>
          <p:cNvPr id="11" name="Group 11"/>
          <p:cNvGrpSpPr/>
          <p:nvPr/>
        </p:nvGrpSpPr>
        <p:grpSpPr>
          <a:xfrm>
            <a:off x="7905455" y="2656032"/>
            <a:ext cx="373607" cy="37360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7A00"/>
            </a:solidFill>
            <a:ln w="38100" cap="sq">
              <a:solidFill>
                <a:srgbClr val="00569E"/>
              </a:solidFill>
              <a:prstDash val="solid"/>
              <a:miter/>
            </a:ln>
          </p:spPr>
          <p:txBody>
            <a:bodyPr/>
            <a:lstStyle/>
            <a:p>
              <a:endParaRPr lang="en-CA"/>
            </a:p>
          </p:txBody>
        </p:sp>
        <p:sp>
          <p:nvSpPr>
            <p:cNvPr id="13" name="TextBox 13"/>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14" name="Group 14"/>
          <p:cNvGrpSpPr/>
          <p:nvPr/>
        </p:nvGrpSpPr>
        <p:grpSpPr>
          <a:xfrm>
            <a:off x="8315313" y="4180490"/>
            <a:ext cx="373607" cy="37360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7A00"/>
            </a:solidFill>
            <a:ln w="38100" cap="sq">
              <a:solidFill>
                <a:srgbClr val="00569E"/>
              </a:solidFill>
              <a:prstDash val="solid"/>
              <a:miter/>
            </a:ln>
          </p:spPr>
          <p:txBody>
            <a:bodyPr/>
            <a:lstStyle/>
            <a:p>
              <a:endParaRPr lang="en-CA"/>
            </a:p>
          </p:txBody>
        </p:sp>
        <p:sp>
          <p:nvSpPr>
            <p:cNvPr id="16" name="TextBox 16"/>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17" name="Group 17"/>
          <p:cNvGrpSpPr/>
          <p:nvPr/>
        </p:nvGrpSpPr>
        <p:grpSpPr>
          <a:xfrm>
            <a:off x="7944228" y="7402839"/>
            <a:ext cx="373607" cy="37360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7A00"/>
            </a:solidFill>
            <a:ln w="38100" cap="sq">
              <a:solidFill>
                <a:srgbClr val="00569E"/>
              </a:solidFill>
              <a:prstDash val="solid"/>
              <a:miter/>
            </a:ln>
          </p:spPr>
          <p:txBody>
            <a:bodyPr/>
            <a:lstStyle/>
            <a:p>
              <a:endParaRPr lang="en-CA"/>
            </a:p>
          </p:txBody>
        </p:sp>
        <p:sp>
          <p:nvSpPr>
            <p:cNvPr id="19" name="TextBox 19"/>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0" name="Group 20"/>
          <p:cNvGrpSpPr/>
          <p:nvPr/>
        </p:nvGrpSpPr>
        <p:grpSpPr>
          <a:xfrm>
            <a:off x="8309460" y="5760481"/>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7A00"/>
            </a:solidFill>
            <a:ln w="38100" cap="sq">
              <a:solidFill>
                <a:srgbClr val="00569E"/>
              </a:solidFill>
              <a:prstDash val="solid"/>
              <a:miter/>
            </a:ln>
          </p:spPr>
          <p:txBody>
            <a:bodyPr/>
            <a:lstStyle/>
            <a:p>
              <a:endParaRPr lang="en-CA"/>
            </a:p>
          </p:txBody>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75927" y="6060144"/>
            <a:ext cx="9433295" cy="3267205"/>
            <a:chOff x="0" y="0"/>
            <a:chExt cx="2102389" cy="728159"/>
          </a:xfrm>
        </p:grpSpPr>
        <p:sp>
          <p:nvSpPr>
            <p:cNvPr id="3" name="Freeform 3"/>
            <p:cNvSpPr/>
            <p:nvPr/>
          </p:nvSpPr>
          <p:spPr>
            <a:xfrm>
              <a:off x="0" y="0"/>
              <a:ext cx="2102389" cy="728159"/>
            </a:xfrm>
            <a:custGeom>
              <a:avLst/>
              <a:gdLst/>
              <a:ahLst/>
              <a:cxnLst/>
              <a:rect l="l" t="t" r="r" b="b"/>
              <a:pathLst>
                <a:path w="2102389" h="728159">
                  <a:moveTo>
                    <a:pt x="41856" y="0"/>
                  </a:moveTo>
                  <a:lnTo>
                    <a:pt x="2060533" y="0"/>
                  </a:lnTo>
                  <a:cubicBezTo>
                    <a:pt x="2083649" y="0"/>
                    <a:pt x="2102389" y="18739"/>
                    <a:pt x="2102389" y="41856"/>
                  </a:cubicBezTo>
                  <a:lnTo>
                    <a:pt x="2102389" y="686303"/>
                  </a:lnTo>
                  <a:cubicBezTo>
                    <a:pt x="2102389" y="697404"/>
                    <a:pt x="2097979" y="708050"/>
                    <a:pt x="2090129" y="715899"/>
                  </a:cubicBezTo>
                  <a:cubicBezTo>
                    <a:pt x="2082280" y="723749"/>
                    <a:pt x="2071634" y="728159"/>
                    <a:pt x="2060533" y="728159"/>
                  </a:cubicBezTo>
                  <a:lnTo>
                    <a:pt x="41856" y="728159"/>
                  </a:lnTo>
                  <a:cubicBezTo>
                    <a:pt x="30755" y="728159"/>
                    <a:pt x="20109" y="723749"/>
                    <a:pt x="12259" y="715899"/>
                  </a:cubicBezTo>
                  <a:cubicBezTo>
                    <a:pt x="4410" y="708050"/>
                    <a:pt x="0" y="697404"/>
                    <a:pt x="0" y="686303"/>
                  </a:cubicBezTo>
                  <a:lnTo>
                    <a:pt x="0" y="41856"/>
                  </a:lnTo>
                  <a:cubicBezTo>
                    <a:pt x="0" y="30755"/>
                    <a:pt x="4410" y="20109"/>
                    <a:pt x="12259" y="12259"/>
                  </a:cubicBezTo>
                  <a:cubicBezTo>
                    <a:pt x="20109" y="4410"/>
                    <a:pt x="30755" y="0"/>
                    <a:pt x="41856" y="0"/>
                  </a:cubicBezTo>
                  <a:close/>
                </a:path>
              </a:pathLst>
            </a:custGeom>
            <a:solidFill>
              <a:srgbClr val="045174"/>
            </a:solidFill>
            <a:ln w="38100" cap="rnd">
              <a:solidFill>
                <a:srgbClr val="E87A00"/>
              </a:solidFill>
              <a:prstDash val="solid"/>
              <a:round/>
            </a:ln>
          </p:spPr>
          <p:txBody>
            <a:bodyPr/>
            <a:lstStyle/>
            <a:p>
              <a:endParaRPr lang="en-CA"/>
            </a:p>
          </p:txBody>
        </p:sp>
        <p:sp>
          <p:nvSpPr>
            <p:cNvPr id="4" name="TextBox 4"/>
            <p:cNvSpPr txBox="1"/>
            <p:nvPr/>
          </p:nvSpPr>
          <p:spPr>
            <a:xfrm>
              <a:off x="0" y="-28575"/>
              <a:ext cx="2102389" cy="756734"/>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417526" y="6381868"/>
            <a:ext cx="8781693" cy="2557825"/>
            <a:chOff x="0" y="0"/>
            <a:chExt cx="1526105" cy="444505"/>
          </a:xfrm>
        </p:grpSpPr>
        <p:sp>
          <p:nvSpPr>
            <p:cNvPr id="6" name="Freeform 6"/>
            <p:cNvSpPr/>
            <p:nvPr/>
          </p:nvSpPr>
          <p:spPr>
            <a:xfrm>
              <a:off x="0" y="0"/>
              <a:ext cx="1526105" cy="444505"/>
            </a:xfrm>
            <a:custGeom>
              <a:avLst/>
              <a:gdLst/>
              <a:ahLst/>
              <a:cxnLst/>
              <a:rect l="l" t="t" r="r" b="b"/>
              <a:pathLst>
                <a:path w="1526105" h="444505">
                  <a:moveTo>
                    <a:pt x="44961" y="0"/>
                  </a:moveTo>
                  <a:lnTo>
                    <a:pt x="1481143" y="0"/>
                  </a:lnTo>
                  <a:cubicBezTo>
                    <a:pt x="1493068" y="0"/>
                    <a:pt x="1504504" y="4737"/>
                    <a:pt x="1512936" y="13169"/>
                  </a:cubicBezTo>
                  <a:cubicBezTo>
                    <a:pt x="1521368" y="21601"/>
                    <a:pt x="1526105" y="33037"/>
                    <a:pt x="1526105" y="44961"/>
                  </a:cubicBezTo>
                  <a:lnTo>
                    <a:pt x="1526105" y="399544"/>
                  </a:lnTo>
                  <a:cubicBezTo>
                    <a:pt x="1526105" y="411468"/>
                    <a:pt x="1521368" y="422904"/>
                    <a:pt x="1512936" y="431336"/>
                  </a:cubicBezTo>
                  <a:cubicBezTo>
                    <a:pt x="1504504" y="439768"/>
                    <a:pt x="1493068" y="444505"/>
                    <a:pt x="1481143" y="444505"/>
                  </a:cubicBezTo>
                  <a:lnTo>
                    <a:pt x="44961" y="444505"/>
                  </a:lnTo>
                  <a:cubicBezTo>
                    <a:pt x="33037" y="444505"/>
                    <a:pt x="21601" y="439768"/>
                    <a:pt x="13169" y="431336"/>
                  </a:cubicBezTo>
                  <a:cubicBezTo>
                    <a:pt x="4737" y="422904"/>
                    <a:pt x="0" y="411468"/>
                    <a:pt x="0" y="399544"/>
                  </a:cubicBezTo>
                  <a:lnTo>
                    <a:pt x="0" y="44961"/>
                  </a:lnTo>
                  <a:cubicBezTo>
                    <a:pt x="0" y="33037"/>
                    <a:pt x="4737" y="21601"/>
                    <a:pt x="13169" y="13169"/>
                  </a:cubicBezTo>
                  <a:cubicBezTo>
                    <a:pt x="21601" y="4737"/>
                    <a:pt x="33037" y="0"/>
                    <a:pt x="44961" y="0"/>
                  </a:cubicBezTo>
                  <a:close/>
                </a:path>
              </a:pathLst>
            </a:custGeom>
            <a:blipFill>
              <a:blip r:embed="rId2"/>
              <a:stretch>
                <a:fillRect t="-50279" b="-50279"/>
              </a:stretch>
            </a:blipFill>
          </p:spPr>
          <p:txBody>
            <a:bodyPr/>
            <a:lstStyle/>
            <a:p>
              <a:endParaRPr lang="en-CA"/>
            </a:p>
          </p:txBody>
        </p:sp>
      </p:grpSp>
      <p:grpSp>
        <p:nvGrpSpPr>
          <p:cNvPr id="7" name="Group 7"/>
          <p:cNvGrpSpPr/>
          <p:nvPr/>
        </p:nvGrpSpPr>
        <p:grpSpPr>
          <a:xfrm>
            <a:off x="1028700" y="1999857"/>
            <a:ext cx="12327629" cy="873685"/>
            <a:chOff x="0" y="0"/>
            <a:chExt cx="16436839" cy="1164913"/>
          </a:xfrm>
        </p:grpSpPr>
        <p:sp>
          <p:nvSpPr>
            <p:cNvPr id="8" name="Freeform 8"/>
            <p:cNvSpPr/>
            <p:nvPr/>
          </p:nvSpPr>
          <p:spPr>
            <a:xfrm>
              <a:off x="0" y="0"/>
              <a:ext cx="660441" cy="660441"/>
            </a:xfrm>
            <a:custGeom>
              <a:avLst/>
              <a:gdLst/>
              <a:ahLst/>
              <a:cxnLst/>
              <a:rect l="l" t="t" r="r" b="b"/>
              <a:pathLst>
                <a:path w="660441" h="660441">
                  <a:moveTo>
                    <a:pt x="0" y="0"/>
                  </a:moveTo>
                  <a:lnTo>
                    <a:pt x="660441" y="0"/>
                  </a:lnTo>
                  <a:lnTo>
                    <a:pt x="660441" y="660441"/>
                  </a:lnTo>
                  <a:lnTo>
                    <a:pt x="0" y="660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9" name="TextBox 9"/>
            <p:cNvSpPr txBox="1"/>
            <p:nvPr/>
          </p:nvSpPr>
          <p:spPr>
            <a:xfrm>
              <a:off x="884462" y="-57150"/>
              <a:ext cx="15552377" cy="1222063"/>
            </a:xfrm>
            <a:prstGeom prst="rect">
              <a:avLst/>
            </a:prstGeom>
          </p:spPr>
          <p:txBody>
            <a:bodyPr lIns="0" tIns="0" rIns="0" bIns="0" rtlCol="0" anchor="t">
              <a:spAutoFit/>
            </a:bodyPr>
            <a:lstStyle/>
            <a:p>
              <a:pPr algn="l">
                <a:lnSpc>
                  <a:spcPts val="3704"/>
                </a:lnSpc>
              </a:pPr>
              <a:r>
                <a:rPr lang="en-US" sz="2645">
                  <a:solidFill>
                    <a:srgbClr val="001F3D"/>
                  </a:solidFill>
                  <a:latin typeface="Open Sans"/>
                  <a:ea typeface="Open Sans"/>
                  <a:cs typeface="Open Sans"/>
                  <a:sym typeface="Open Sans"/>
                </a:rPr>
                <a:t>Ask questions using natural language</a:t>
              </a:r>
            </a:p>
            <a:p>
              <a:pPr algn="l">
                <a:lnSpc>
                  <a:spcPts val="3704"/>
                </a:lnSpc>
                <a:spcBef>
                  <a:spcPct val="0"/>
                </a:spcBef>
              </a:pPr>
              <a:endParaRPr lang="en-US" sz="2645">
                <a:solidFill>
                  <a:srgbClr val="001F3D"/>
                </a:solidFill>
                <a:latin typeface="Open Sans"/>
                <a:ea typeface="Open Sans"/>
                <a:cs typeface="Open Sans"/>
                <a:sym typeface="Open Sans"/>
              </a:endParaRPr>
            </a:p>
          </p:txBody>
        </p:sp>
      </p:grpSp>
      <p:grpSp>
        <p:nvGrpSpPr>
          <p:cNvPr id="10" name="Group 10"/>
          <p:cNvGrpSpPr/>
          <p:nvPr/>
        </p:nvGrpSpPr>
        <p:grpSpPr>
          <a:xfrm>
            <a:off x="1019175" y="2906096"/>
            <a:ext cx="12327629" cy="873685"/>
            <a:chOff x="0" y="0"/>
            <a:chExt cx="16436839" cy="1164913"/>
          </a:xfrm>
        </p:grpSpPr>
        <p:sp>
          <p:nvSpPr>
            <p:cNvPr id="11" name="Freeform 11"/>
            <p:cNvSpPr/>
            <p:nvPr/>
          </p:nvSpPr>
          <p:spPr>
            <a:xfrm>
              <a:off x="0" y="0"/>
              <a:ext cx="660441" cy="660441"/>
            </a:xfrm>
            <a:custGeom>
              <a:avLst/>
              <a:gdLst/>
              <a:ahLst/>
              <a:cxnLst/>
              <a:rect l="l" t="t" r="r" b="b"/>
              <a:pathLst>
                <a:path w="660441" h="660441">
                  <a:moveTo>
                    <a:pt x="0" y="0"/>
                  </a:moveTo>
                  <a:lnTo>
                    <a:pt x="660441" y="0"/>
                  </a:lnTo>
                  <a:lnTo>
                    <a:pt x="660441" y="660441"/>
                  </a:lnTo>
                  <a:lnTo>
                    <a:pt x="0" y="660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2" name="TextBox 12"/>
            <p:cNvSpPr txBox="1"/>
            <p:nvPr/>
          </p:nvSpPr>
          <p:spPr>
            <a:xfrm>
              <a:off x="884462" y="-57150"/>
              <a:ext cx="15552377" cy="1222063"/>
            </a:xfrm>
            <a:prstGeom prst="rect">
              <a:avLst/>
            </a:prstGeom>
          </p:spPr>
          <p:txBody>
            <a:bodyPr lIns="0" tIns="0" rIns="0" bIns="0" rtlCol="0" anchor="t">
              <a:spAutoFit/>
            </a:bodyPr>
            <a:lstStyle/>
            <a:p>
              <a:pPr algn="l">
                <a:lnSpc>
                  <a:spcPts val="3704"/>
                </a:lnSpc>
              </a:pPr>
              <a:r>
                <a:rPr lang="en-US" sz="2645">
                  <a:solidFill>
                    <a:srgbClr val="001F3D"/>
                  </a:solidFill>
                  <a:latin typeface="Open Sans"/>
                  <a:ea typeface="Open Sans"/>
                  <a:cs typeface="Open Sans"/>
                  <a:sym typeface="Open Sans"/>
                </a:rPr>
                <a:t>Receive immediate answers from program data</a:t>
              </a:r>
            </a:p>
            <a:p>
              <a:pPr algn="l">
                <a:lnSpc>
                  <a:spcPts val="3704"/>
                </a:lnSpc>
                <a:spcBef>
                  <a:spcPct val="0"/>
                </a:spcBef>
              </a:pPr>
              <a:endParaRPr lang="en-US" sz="2645">
                <a:solidFill>
                  <a:srgbClr val="001F3D"/>
                </a:solidFill>
                <a:latin typeface="Open Sans"/>
                <a:ea typeface="Open Sans"/>
                <a:cs typeface="Open Sans"/>
                <a:sym typeface="Open Sans"/>
              </a:endParaRPr>
            </a:p>
          </p:txBody>
        </p:sp>
      </p:grpSp>
      <p:grpSp>
        <p:nvGrpSpPr>
          <p:cNvPr id="13" name="Group 13"/>
          <p:cNvGrpSpPr/>
          <p:nvPr/>
        </p:nvGrpSpPr>
        <p:grpSpPr>
          <a:xfrm>
            <a:off x="1028700" y="3779781"/>
            <a:ext cx="12327629" cy="873685"/>
            <a:chOff x="0" y="0"/>
            <a:chExt cx="16436839" cy="1164913"/>
          </a:xfrm>
        </p:grpSpPr>
        <p:sp>
          <p:nvSpPr>
            <p:cNvPr id="14" name="Freeform 14"/>
            <p:cNvSpPr/>
            <p:nvPr/>
          </p:nvSpPr>
          <p:spPr>
            <a:xfrm>
              <a:off x="0" y="0"/>
              <a:ext cx="660441" cy="660441"/>
            </a:xfrm>
            <a:custGeom>
              <a:avLst/>
              <a:gdLst/>
              <a:ahLst/>
              <a:cxnLst/>
              <a:rect l="l" t="t" r="r" b="b"/>
              <a:pathLst>
                <a:path w="660441" h="660441">
                  <a:moveTo>
                    <a:pt x="0" y="0"/>
                  </a:moveTo>
                  <a:lnTo>
                    <a:pt x="660441" y="0"/>
                  </a:lnTo>
                  <a:lnTo>
                    <a:pt x="660441" y="660441"/>
                  </a:lnTo>
                  <a:lnTo>
                    <a:pt x="0" y="660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5" name="TextBox 15"/>
            <p:cNvSpPr txBox="1"/>
            <p:nvPr/>
          </p:nvSpPr>
          <p:spPr>
            <a:xfrm>
              <a:off x="884462" y="-57150"/>
              <a:ext cx="15552377" cy="1222063"/>
            </a:xfrm>
            <a:prstGeom prst="rect">
              <a:avLst/>
            </a:prstGeom>
          </p:spPr>
          <p:txBody>
            <a:bodyPr lIns="0" tIns="0" rIns="0" bIns="0" rtlCol="0" anchor="t">
              <a:spAutoFit/>
            </a:bodyPr>
            <a:lstStyle/>
            <a:p>
              <a:pPr algn="l">
                <a:lnSpc>
                  <a:spcPts val="3704"/>
                </a:lnSpc>
              </a:pPr>
              <a:r>
                <a:rPr lang="en-US" sz="2645">
                  <a:solidFill>
                    <a:srgbClr val="001F3D"/>
                  </a:solidFill>
                  <a:latin typeface="Open Sans"/>
                  <a:ea typeface="Open Sans"/>
                  <a:cs typeface="Open Sans"/>
                  <a:sym typeface="Open Sans"/>
                </a:rPr>
                <a:t>No report building or spreadsheet exports required</a:t>
              </a:r>
            </a:p>
            <a:p>
              <a:pPr algn="l">
                <a:lnSpc>
                  <a:spcPts val="3704"/>
                </a:lnSpc>
                <a:spcBef>
                  <a:spcPct val="0"/>
                </a:spcBef>
              </a:pPr>
              <a:endParaRPr lang="en-US" sz="2645">
                <a:solidFill>
                  <a:srgbClr val="001F3D"/>
                </a:solidFill>
                <a:latin typeface="Open Sans"/>
                <a:ea typeface="Open Sans"/>
                <a:cs typeface="Open Sans"/>
                <a:sym typeface="Open Sans"/>
              </a:endParaRPr>
            </a:p>
          </p:txBody>
        </p:sp>
      </p:grpSp>
      <p:grpSp>
        <p:nvGrpSpPr>
          <p:cNvPr id="16" name="Group 16"/>
          <p:cNvGrpSpPr/>
          <p:nvPr/>
        </p:nvGrpSpPr>
        <p:grpSpPr>
          <a:xfrm>
            <a:off x="1019175" y="4653466"/>
            <a:ext cx="12327629" cy="873685"/>
            <a:chOff x="0" y="0"/>
            <a:chExt cx="16436839" cy="1164913"/>
          </a:xfrm>
        </p:grpSpPr>
        <p:sp>
          <p:nvSpPr>
            <p:cNvPr id="17" name="Freeform 17"/>
            <p:cNvSpPr/>
            <p:nvPr/>
          </p:nvSpPr>
          <p:spPr>
            <a:xfrm>
              <a:off x="0" y="0"/>
              <a:ext cx="660441" cy="660441"/>
            </a:xfrm>
            <a:custGeom>
              <a:avLst/>
              <a:gdLst/>
              <a:ahLst/>
              <a:cxnLst/>
              <a:rect l="l" t="t" r="r" b="b"/>
              <a:pathLst>
                <a:path w="660441" h="660441">
                  <a:moveTo>
                    <a:pt x="0" y="0"/>
                  </a:moveTo>
                  <a:lnTo>
                    <a:pt x="660441" y="0"/>
                  </a:lnTo>
                  <a:lnTo>
                    <a:pt x="660441" y="660441"/>
                  </a:lnTo>
                  <a:lnTo>
                    <a:pt x="0" y="660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8" name="TextBox 18"/>
            <p:cNvSpPr txBox="1"/>
            <p:nvPr/>
          </p:nvSpPr>
          <p:spPr>
            <a:xfrm>
              <a:off x="884462" y="-57150"/>
              <a:ext cx="15552377" cy="1222063"/>
            </a:xfrm>
            <a:prstGeom prst="rect">
              <a:avLst/>
            </a:prstGeom>
          </p:spPr>
          <p:txBody>
            <a:bodyPr lIns="0" tIns="0" rIns="0" bIns="0" rtlCol="0" anchor="t">
              <a:spAutoFit/>
            </a:bodyPr>
            <a:lstStyle/>
            <a:p>
              <a:pPr algn="l">
                <a:lnSpc>
                  <a:spcPts val="3704"/>
                </a:lnSpc>
              </a:pPr>
              <a:r>
                <a:rPr lang="en-US" sz="2645">
                  <a:solidFill>
                    <a:srgbClr val="001F3D"/>
                  </a:solidFill>
                  <a:latin typeface="Open Sans"/>
                  <a:ea typeface="Open Sans"/>
                  <a:cs typeface="Open Sans"/>
                  <a:sym typeface="Open Sans"/>
                </a:rPr>
                <a:t>Supports day-to-day operations and leadership questions</a:t>
              </a:r>
            </a:p>
            <a:p>
              <a:pPr algn="l">
                <a:lnSpc>
                  <a:spcPts val="3704"/>
                </a:lnSpc>
                <a:spcBef>
                  <a:spcPct val="0"/>
                </a:spcBef>
              </a:pPr>
              <a:endParaRPr lang="en-US" sz="2645">
                <a:solidFill>
                  <a:srgbClr val="001F3D"/>
                </a:solidFill>
                <a:latin typeface="Open Sans"/>
                <a:ea typeface="Open Sans"/>
                <a:cs typeface="Open Sans"/>
                <a:sym typeface="Open Sans"/>
              </a:endParaRPr>
            </a:p>
          </p:txBody>
        </p:sp>
      </p:grpSp>
      <p:grpSp>
        <p:nvGrpSpPr>
          <p:cNvPr id="19" name="Group 19"/>
          <p:cNvGrpSpPr/>
          <p:nvPr/>
        </p:nvGrpSpPr>
        <p:grpSpPr>
          <a:xfrm>
            <a:off x="1019175" y="6465371"/>
            <a:ext cx="12327629" cy="866244"/>
            <a:chOff x="0" y="0"/>
            <a:chExt cx="16436839" cy="1154991"/>
          </a:xfrm>
        </p:grpSpPr>
        <p:sp>
          <p:nvSpPr>
            <p:cNvPr id="20" name="Freeform 20"/>
            <p:cNvSpPr/>
            <p:nvPr/>
          </p:nvSpPr>
          <p:spPr>
            <a:xfrm>
              <a:off x="0" y="0"/>
              <a:ext cx="660441" cy="660441"/>
            </a:xfrm>
            <a:custGeom>
              <a:avLst/>
              <a:gdLst/>
              <a:ahLst/>
              <a:cxnLst/>
              <a:rect l="l" t="t" r="r" b="b"/>
              <a:pathLst>
                <a:path w="660441" h="660441">
                  <a:moveTo>
                    <a:pt x="0" y="0"/>
                  </a:moveTo>
                  <a:lnTo>
                    <a:pt x="660441" y="0"/>
                  </a:lnTo>
                  <a:lnTo>
                    <a:pt x="660441" y="660441"/>
                  </a:lnTo>
                  <a:lnTo>
                    <a:pt x="0" y="660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21" name="TextBox 21"/>
            <p:cNvSpPr txBox="1"/>
            <p:nvPr/>
          </p:nvSpPr>
          <p:spPr>
            <a:xfrm>
              <a:off x="884462" y="-57150"/>
              <a:ext cx="15552377" cy="1212141"/>
            </a:xfrm>
            <a:prstGeom prst="rect">
              <a:avLst/>
            </a:prstGeom>
          </p:spPr>
          <p:txBody>
            <a:bodyPr lIns="0" tIns="0" rIns="0" bIns="0" rtlCol="0" anchor="t">
              <a:spAutoFit/>
            </a:bodyPr>
            <a:lstStyle/>
            <a:p>
              <a:pPr algn="l">
                <a:lnSpc>
                  <a:spcPts val="3704"/>
                </a:lnSpc>
              </a:pPr>
              <a:r>
                <a:rPr lang="en-US" sz="2645">
                  <a:solidFill>
                    <a:srgbClr val="001F3D"/>
                  </a:solidFill>
                  <a:latin typeface="Open Sans"/>
                  <a:ea typeface="Open Sans"/>
                  <a:cs typeface="Open Sans"/>
                  <a:sym typeface="Open Sans"/>
                </a:rPr>
                <a:t>Data remains </a:t>
              </a:r>
              <a:r>
                <a:rPr lang="en-US" sz="2645" b="1">
                  <a:solidFill>
                    <a:srgbClr val="001F3D"/>
                  </a:solidFill>
                  <a:latin typeface="Open Sans Bold"/>
                  <a:ea typeface="Open Sans Bold"/>
                  <a:cs typeface="Open Sans Bold"/>
                  <a:sym typeface="Open Sans Bold"/>
                </a:rPr>
                <a:t>First Nation–controlled</a:t>
              </a:r>
            </a:p>
            <a:p>
              <a:pPr algn="l">
                <a:lnSpc>
                  <a:spcPts val="3704"/>
                </a:lnSpc>
                <a:spcBef>
                  <a:spcPct val="0"/>
                </a:spcBef>
              </a:pPr>
              <a:endParaRPr lang="en-US" sz="2645" b="1">
                <a:solidFill>
                  <a:srgbClr val="001F3D"/>
                </a:solidFill>
                <a:latin typeface="Open Sans Bold"/>
                <a:ea typeface="Open Sans Bold"/>
                <a:cs typeface="Open Sans Bold"/>
                <a:sym typeface="Open Sans Bold"/>
              </a:endParaRPr>
            </a:p>
          </p:txBody>
        </p:sp>
      </p:grpSp>
      <p:grpSp>
        <p:nvGrpSpPr>
          <p:cNvPr id="22" name="Group 22"/>
          <p:cNvGrpSpPr/>
          <p:nvPr/>
        </p:nvGrpSpPr>
        <p:grpSpPr>
          <a:xfrm>
            <a:off x="1019175" y="5623302"/>
            <a:ext cx="12327629" cy="873685"/>
            <a:chOff x="0" y="0"/>
            <a:chExt cx="16436839" cy="1164913"/>
          </a:xfrm>
        </p:grpSpPr>
        <p:sp>
          <p:nvSpPr>
            <p:cNvPr id="23" name="Freeform 23"/>
            <p:cNvSpPr/>
            <p:nvPr/>
          </p:nvSpPr>
          <p:spPr>
            <a:xfrm>
              <a:off x="0" y="0"/>
              <a:ext cx="660441" cy="660441"/>
            </a:xfrm>
            <a:custGeom>
              <a:avLst/>
              <a:gdLst/>
              <a:ahLst/>
              <a:cxnLst/>
              <a:rect l="l" t="t" r="r" b="b"/>
              <a:pathLst>
                <a:path w="660441" h="660441">
                  <a:moveTo>
                    <a:pt x="0" y="0"/>
                  </a:moveTo>
                  <a:lnTo>
                    <a:pt x="660441" y="0"/>
                  </a:lnTo>
                  <a:lnTo>
                    <a:pt x="660441" y="660441"/>
                  </a:lnTo>
                  <a:lnTo>
                    <a:pt x="0" y="660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24" name="TextBox 24"/>
            <p:cNvSpPr txBox="1"/>
            <p:nvPr/>
          </p:nvSpPr>
          <p:spPr>
            <a:xfrm>
              <a:off x="884462" y="-57150"/>
              <a:ext cx="15552377" cy="1222063"/>
            </a:xfrm>
            <a:prstGeom prst="rect">
              <a:avLst/>
            </a:prstGeom>
          </p:spPr>
          <p:txBody>
            <a:bodyPr lIns="0" tIns="0" rIns="0" bIns="0" rtlCol="0" anchor="t">
              <a:spAutoFit/>
            </a:bodyPr>
            <a:lstStyle/>
            <a:p>
              <a:pPr algn="l">
                <a:lnSpc>
                  <a:spcPts val="3704"/>
                </a:lnSpc>
              </a:pPr>
              <a:r>
                <a:rPr lang="en-US" sz="2645">
                  <a:solidFill>
                    <a:srgbClr val="001F3D"/>
                  </a:solidFill>
                  <a:latin typeface="Open Sans"/>
                  <a:ea typeface="Open Sans"/>
                  <a:cs typeface="Open Sans"/>
                  <a:sym typeface="Open Sans"/>
                </a:rPr>
                <a:t>Turns data into usable information</a:t>
              </a:r>
            </a:p>
            <a:p>
              <a:pPr algn="l">
                <a:lnSpc>
                  <a:spcPts val="3704"/>
                </a:lnSpc>
                <a:spcBef>
                  <a:spcPct val="0"/>
                </a:spcBef>
              </a:pPr>
              <a:endParaRPr lang="en-US" sz="2645">
                <a:solidFill>
                  <a:srgbClr val="001F3D"/>
                </a:solidFill>
                <a:latin typeface="Open Sans"/>
                <a:ea typeface="Open Sans"/>
                <a:cs typeface="Open Sans"/>
                <a:sym typeface="Open Sans"/>
              </a:endParaRPr>
            </a:p>
          </p:txBody>
        </p:sp>
      </p:grpSp>
      <p:sp>
        <p:nvSpPr>
          <p:cNvPr id="25" name="Freeform 25"/>
          <p:cNvSpPr/>
          <p:nvPr/>
        </p:nvSpPr>
        <p:spPr>
          <a:xfrm>
            <a:off x="11508483" y="2014688"/>
            <a:ext cx="3695692" cy="3695692"/>
          </a:xfrm>
          <a:custGeom>
            <a:avLst/>
            <a:gdLst/>
            <a:ahLst/>
            <a:cxnLst/>
            <a:rect l="l" t="t" r="r" b="b"/>
            <a:pathLst>
              <a:path w="3695692" h="3695692">
                <a:moveTo>
                  <a:pt x="0" y="0"/>
                </a:moveTo>
                <a:lnTo>
                  <a:pt x="3695692" y="0"/>
                </a:lnTo>
                <a:lnTo>
                  <a:pt x="3695692" y="3695692"/>
                </a:lnTo>
                <a:lnTo>
                  <a:pt x="0" y="3695692"/>
                </a:lnTo>
                <a:lnTo>
                  <a:pt x="0" y="0"/>
                </a:lnTo>
                <a:close/>
              </a:path>
            </a:pathLst>
          </a:custGeom>
          <a:blipFill>
            <a:blip r:embed="rId5"/>
            <a:stretch>
              <a:fillRect/>
            </a:stretch>
          </a:blipFill>
        </p:spPr>
        <p:txBody>
          <a:bodyPr/>
          <a:lstStyle/>
          <a:p>
            <a:endParaRPr lang="en-CA"/>
          </a:p>
        </p:txBody>
      </p:sp>
      <p:sp>
        <p:nvSpPr>
          <p:cNvPr id="26" name="TextBox 26"/>
          <p:cNvSpPr txBox="1"/>
          <p:nvPr/>
        </p:nvSpPr>
        <p:spPr>
          <a:xfrm>
            <a:off x="2136497" y="1042624"/>
            <a:ext cx="12562058" cy="622300"/>
          </a:xfrm>
          <a:prstGeom prst="rect">
            <a:avLst/>
          </a:prstGeom>
        </p:spPr>
        <p:txBody>
          <a:bodyPr lIns="0" tIns="0" rIns="0" bIns="0" rtlCol="0" anchor="t">
            <a:spAutoFit/>
          </a:bodyPr>
          <a:lstStyle/>
          <a:p>
            <a:pPr algn="l">
              <a:lnSpc>
                <a:spcPts val="4399"/>
              </a:lnSpc>
            </a:pPr>
            <a:r>
              <a:rPr lang="en-US" sz="5499" b="1">
                <a:solidFill>
                  <a:srgbClr val="045174"/>
                </a:solidFill>
                <a:latin typeface="Roboto Bold"/>
                <a:ea typeface="Roboto Bold"/>
                <a:cs typeface="Roboto Bold"/>
                <a:sym typeface="Roboto Bold"/>
              </a:rPr>
              <a:t>Asking Questions in Plain Language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CA"/>
          </a:p>
        </p:txBody>
      </p:sp>
      <p:grpSp>
        <p:nvGrpSpPr>
          <p:cNvPr id="3" name="Group 3"/>
          <p:cNvGrpSpPr/>
          <p:nvPr/>
        </p:nvGrpSpPr>
        <p:grpSpPr>
          <a:xfrm>
            <a:off x="-947552" y="-514422"/>
            <a:ext cx="20183104" cy="11315844"/>
            <a:chOff x="0" y="0"/>
            <a:chExt cx="5315715" cy="2980305"/>
          </a:xfrm>
        </p:grpSpPr>
        <p:sp>
          <p:nvSpPr>
            <p:cNvPr id="4" name="Freeform 4"/>
            <p:cNvSpPr/>
            <p:nvPr/>
          </p:nvSpPr>
          <p:spPr>
            <a:xfrm>
              <a:off x="0" y="0"/>
              <a:ext cx="5315715" cy="2980305"/>
            </a:xfrm>
            <a:custGeom>
              <a:avLst/>
              <a:gdLst/>
              <a:ahLst/>
              <a:cxnLst/>
              <a:rect l="l" t="t" r="r" b="b"/>
              <a:pathLst>
                <a:path w="5315715" h="2980305">
                  <a:moveTo>
                    <a:pt x="0" y="0"/>
                  </a:moveTo>
                  <a:lnTo>
                    <a:pt x="5315715" y="0"/>
                  </a:lnTo>
                  <a:lnTo>
                    <a:pt x="5315715" y="2980305"/>
                  </a:lnTo>
                  <a:lnTo>
                    <a:pt x="0" y="2980305"/>
                  </a:lnTo>
                  <a:close/>
                </a:path>
              </a:pathLst>
            </a:custGeom>
            <a:solidFill>
              <a:srgbClr val="FFFFFF">
                <a:alpha val="86667"/>
              </a:srgbClr>
            </a:solidFill>
          </p:spPr>
          <p:txBody>
            <a:bodyPr/>
            <a:lstStyle/>
            <a:p>
              <a:endParaRPr lang="en-CA"/>
            </a:p>
          </p:txBody>
        </p:sp>
        <p:sp>
          <p:nvSpPr>
            <p:cNvPr id="5" name="TextBox 5"/>
            <p:cNvSpPr txBox="1"/>
            <p:nvPr/>
          </p:nvSpPr>
          <p:spPr>
            <a:xfrm>
              <a:off x="0" y="-57150"/>
              <a:ext cx="5315715" cy="3037455"/>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a:off x="1028700" y="9115425"/>
            <a:ext cx="16230600" cy="0"/>
          </a:xfrm>
          <a:prstGeom prst="line">
            <a:avLst/>
          </a:prstGeom>
          <a:ln w="19050" cap="flat">
            <a:solidFill>
              <a:srgbClr val="FA9939"/>
            </a:solidFill>
            <a:prstDash val="solid"/>
            <a:headEnd type="none" w="sm" len="sm"/>
            <a:tailEnd type="none" w="sm" len="sm"/>
          </a:ln>
        </p:spPr>
        <p:txBody>
          <a:bodyPr/>
          <a:lstStyle/>
          <a:p>
            <a:endParaRPr lang="en-CA"/>
          </a:p>
        </p:txBody>
      </p:sp>
      <p:sp>
        <p:nvSpPr>
          <p:cNvPr id="7" name="Freeform 7"/>
          <p:cNvSpPr/>
          <p:nvPr/>
        </p:nvSpPr>
        <p:spPr>
          <a:xfrm>
            <a:off x="0" y="0"/>
            <a:ext cx="4237190" cy="4237190"/>
          </a:xfrm>
          <a:custGeom>
            <a:avLst/>
            <a:gdLst/>
            <a:ahLst/>
            <a:cxnLst/>
            <a:rect l="l" t="t" r="r" b="b"/>
            <a:pathLst>
              <a:path w="4237190" h="4237190">
                <a:moveTo>
                  <a:pt x="0" y="0"/>
                </a:moveTo>
                <a:lnTo>
                  <a:pt x="4237190" y="0"/>
                </a:lnTo>
                <a:lnTo>
                  <a:pt x="4237190" y="4237190"/>
                </a:lnTo>
                <a:lnTo>
                  <a:pt x="0" y="4237190"/>
                </a:lnTo>
                <a:lnTo>
                  <a:pt x="0" y="0"/>
                </a:lnTo>
                <a:close/>
              </a:path>
            </a:pathLst>
          </a:custGeom>
          <a:blipFill>
            <a:blip r:embed="rId3"/>
            <a:stretch>
              <a:fillRect/>
            </a:stretch>
          </a:blipFill>
        </p:spPr>
        <p:txBody>
          <a:bodyPr/>
          <a:lstStyle/>
          <a:p>
            <a:endParaRPr lang="en-CA"/>
          </a:p>
        </p:txBody>
      </p:sp>
      <p:sp>
        <p:nvSpPr>
          <p:cNvPr id="8" name="TextBox 8"/>
          <p:cNvSpPr txBox="1"/>
          <p:nvPr/>
        </p:nvSpPr>
        <p:spPr>
          <a:xfrm>
            <a:off x="4613265" y="4039319"/>
            <a:ext cx="9061470" cy="1913086"/>
          </a:xfrm>
          <a:prstGeom prst="rect">
            <a:avLst/>
          </a:prstGeom>
        </p:spPr>
        <p:txBody>
          <a:bodyPr lIns="0" tIns="0" rIns="0" bIns="0" rtlCol="0" anchor="t">
            <a:spAutoFit/>
          </a:bodyPr>
          <a:lstStyle/>
          <a:p>
            <a:pPr algn="ctr">
              <a:lnSpc>
                <a:spcPts val="14861"/>
              </a:lnSpc>
            </a:pPr>
            <a:r>
              <a:rPr lang="en-US" sz="10615" b="1">
                <a:solidFill>
                  <a:srgbClr val="001F3D"/>
                </a:solidFill>
                <a:latin typeface="Poppins Bold"/>
                <a:ea typeface="Poppins Bold"/>
                <a:cs typeface="Poppins Bold"/>
                <a:sym typeface="Poppins Bold"/>
              </a:rPr>
              <a:t>Thank you.</a:t>
            </a:r>
          </a:p>
        </p:txBody>
      </p:sp>
      <p:sp>
        <p:nvSpPr>
          <p:cNvPr id="9" name="TextBox 9"/>
          <p:cNvSpPr txBox="1"/>
          <p:nvPr/>
        </p:nvSpPr>
        <p:spPr>
          <a:xfrm>
            <a:off x="1028700" y="9388962"/>
            <a:ext cx="6215007" cy="393215"/>
          </a:xfrm>
          <a:prstGeom prst="rect">
            <a:avLst/>
          </a:prstGeom>
        </p:spPr>
        <p:txBody>
          <a:bodyPr lIns="0" tIns="0" rIns="0" bIns="0" rtlCol="0" anchor="t">
            <a:spAutoFit/>
          </a:bodyPr>
          <a:lstStyle/>
          <a:p>
            <a:pPr algn="l">
              <a:lnSpc>
                <a:spcPts val="3001"/>
              </a:lnSpc>
            </a:pPr>
            <a:r>
              <a:rPr lang="en-US" sz="2144" b="1">
                <a:solidFill>
                  <a:srgbClr val="001F3D"/>
                </a:solidFill>
                <a:latin typeface="Poppins Bold"/>
                <a:ea typeface="Poppins Bold"/>
                <a:cs typeface="Poppins Bold"/>
                <a:sym typeface="Poppins Bold"/>
              </a:rPr>
              <a:t>MYNATION.APP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F3D"/>
        </a:solidFill>
        <a:effectLst/>
      </p:bgPr>
    </p:bg>
    <p:spTree>
      <p:nvGrpSpPr>
        <p:cNvPr id="1" name=""/>
        <p:cNvGrpSpPr/>
        <p:nvPr/>
      </p:nvGrpSpPr>
      <p:grpSpPr>
        <a:xfrm>
          <a:off x="0" y="0"/>
          <a:ext cx="0" cy="0"/>
          <a:chOff x="0" y="0"/>
          <a:chExt cx="0" cy="0"/>
        </a:xfrm>
      </p:grpSpPr>
      <p:grpSp>
        <p:nvGrpSpPr>
          <p:cNvPr id="2" name="Group 2"/>
          <p:cNvGrpSpPr/>
          <p:nvPr/>
        </p:nvGrpSpPr>
        <p:grpSpPr>
          <a:xfrm rot="1443207">
            <a:off x="11789739" y="4879900"/>
            <a:ext cx="2152751" cy="4033398"/>
            <a:chOff x="0" y="0"/>
            <a:chExt cx="566980" cy="1062294"/>
          </a:xfrm>
        </p:grpSpPr>
        <p:sp>
          <p:nvSpPr>
            <p:cNvPr id="3" name="Freeform 3"/>
            <p:cNvSpPr/>
            <p:nvPr/>
          </p:nvSpPr>
          <p:spPr>
            <a:xfrm>
              <a:off x="0" y="0"/>
              <a:ext cx="566980" cy="1062294"/>
            </a:xfrm>
            <a:custGeom>
              <a:avLst/>
              <a:gdLst/>
              <a:ahLst/>
              <a:cxnLst/>
              <a:rect l="l" t="t" r="r" b="b"/>
              <a:pathLst>
                <a:path w="566980" h="1062294">
                  <a:moveTo>
                    <a:pt x="0" y="0"/>
                  </a:moveTo>
                  <a:lnTo>
                    <a:pt x="566980" y="0"/>
                  </a:lnTo>
                  <a:lnTo>
                    <a:pt x="566980" y="1062294"/>
                  </a:lnTo>
                  <a:lnTo>
                    <a:pt x="0" y="1062294"/>
                  </a:lnTo>
                  <a:close/>
                </a:path>
              </a:pathLst>
            </a:custGeom>
            <a:solidFill>
              <a:srgbClr val="FA9939">
                <a:alpha val="9804"/>
              </a:srgbClr>
            </a:solidFill>
          </p:spPr>
          <p:txBody>
            <a:bodyPr/>
            <a:lstStyle/>
            <a:p>
              <a:endParaRPr lang="en-CA"/>
            </a:p>
          </p:txBody>
        </p:sp>
        <p:sp>
          <p:nvSpPr>
            <p:cNvPr id="4" name="TextBox 4"/>
            <p:cNvSpPr txBox="1"/>
            <p:nvPr/>
          </p:nvSpPr>
          <p:spPr>
            <a:xfrm>
              <a:off x="0" y="38100"/>
              <a:ext cx="566980" cy="1024194"/>
            </a:xfrm>
            <a:prstGeom prst="rect">
              <a:avLst/>
            </a:prstGeom>
          </p:spPr>
          <p:txBody>
            <a:bodyPr lIns="50800" tIns="50800" rIns="50800" bIns="50800" rtlCol="0" anchor="ctr"/>
            <a:lstStyle/>
            <a:p>
              <a:pPr algn="ctr">
                <a:lnSpc>
                  <a:spcPts val="2400"/>
                </a:lnSpc>
              </a:pPr>
              <a:endParaRPr/>
            </a:p>
          </p:txBody>
        </p:sp>
      </p:gr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925" b="-2925"/>
            </a:stretch>
          </a:blipFill>
        </p:spPr>
        <p:txBody>
          <a:bodyPr/>
          <a:lstStyle/>
          <a:p>
            <a:endParaRPr lang="en-CA"/>
          </a:p>
        </p:txBody>
      </p:sp>
      <p:grpSp>
        <p:nvGrpSpPr>
          <p:cNvPr id="6" name="Group 6"/>
          <p:cNvGrpSpPr/>
          <p:nvPr/>
        </p:nvGrpSpPr>
        <p:grpSpPr>
          <a:xfrm>
            <a:off x="0" y="-386209"/>
            <a:ext cx="19360432" cy="7546408"/>
            <a:chOff x="0" y="0"/>
            <a:chExt cx="5099044" cy="1987531"/>
          </a:xfrm>
        </p:grpSpPr>
        <p:sp>
          <p:nvSpPr>
            <p:cNvPr id="7" name="Freeform 7"/>
            <p:cNvSpPr/>
            <p:nvPr/>
          </p:nvSpPr>
          <p:spPr>
            <a:xfrm>
              <a:off x="0" y="0"/>
              <a:ext cx="5099044" cy="1987531"/>
            </a:xfrm>
            <a:custGeom>
              <a:avLst/>
              <a:gdLst/>
              <a:ahLst/>
              <a:cxnLst/>
              <a:rect l="l" t="t" r="r" b="b"/>
              <a:pathLst>
                <a:path w="5099044" h="1987531">
                  <a:moveTo>
                    <a:pt x="0" y="0"/>
                  </a:moveTo>
                  <a:lnTo>
                    <a:pt x="5099044" y="0"/>
                  </a:lnTo>
                  <a:lnTo>
                    <a:pt x="5099044" y="1987531"/>
                  </a:lnTo>
                  <a:lnTo>
                    <a:pt x="0" y="1987531"/>
                  </a:lnTo>
                  <a:close/>
                </a:path>
              </a:pathLst>
            </a:custGeom>
            <a:solidFill>
              <a:srgbClr val="045174">
                <a:alpha val="80784"/>
              </a:srgbClr>
            </a:solidFill>
          </p:spPr>
          <p:txBody>
            <a:bodyPr/>
            <a:lstStyle/>
            <a:p>
              <a:endParaRPr lang="en-CA"/>
            </a:p>
          </p:txBody>
        </p:sp>
        <p:sp>
          <p:nvSpPr>
            <p:cNvPr id="8" name="TextBox 8"/>
            <p:cNvSpPr txBox="1"/>
            <p:nvPr/>
          </p:nvSpPr>
          <p:spPr>
            <a:xfrm>
              <a:off x="0" y="38100"/>
              <a:ext cx="5099044" cy="1949431"/>
            </a:xfrm>
            <a:prstGeom prst="rect">
              <a:avLst/>
            </a:prstGeom>
          </p:spPr>
          <p:txBody>
            <a:bodyPr lIns="50800" tIns="50800" rIns="50800" bIns="50800" rtlCol="0" anchor="ctr"/>
            <a:lstStyle/>
            <a:p>
              <a:pPr algn="ctr">
                <a:lnSpc>
                  <a:spcPts val="2400"/>
                </a:lnSpc>
              </a:pPr>
              <a:endParaRPr/>
            </a:p>
          </p:txBody>
        </p:sp>
      </p:grpSp>
      <p:grpSp>
        <p:nvGrpSpPr>
          <p:cNvPr id="9" name="Group 9"/>
          <p:cNvGrpSpPr/>
          <p:nvPr/>
        </p:nvGrpSpPr>
        <p:grpSpPr>
          <a:xfrm>
            <a:off x="1028700" y="5336442"/>
            <a:ext cx="12010681" cy="3840456"/>
            <a:chOff x="0" y="0"/>
            <a:chExt cx="3163307" cy="1011478"/>
          </a:xfrm>
        </p:grpSpPr>
        <p:sp>
          <p:nvSpPr>
            <p:cNvPr id="10" name="Freeform 10"/>
            <p:cNvSpPr/>
            <p:nvPr/>
          </p:nvSpPr>
          <p:spPr>
            <a:xfrm>
              <a:off x="0" y="0"/>
              <a:ext cx="3163307" cy="1011478"/>
            </a:xfrm>
            <a:custGeom>
              <a:avLst/>
              <a:gdLst/>
              <a:ahLst/>
              <a:cxnLst/>
              <a:rect l="l" t="t" r="r" b="b"/>
              <a:pathLst>
                <a:path w="3163307" h="1011478">
                  <a:moveTo>
                    <a:pt x="0" y="0"/>
                  </a:moveTo>
                  <a:lnTo>
                    <a:pt x="3163307" y="0"/>
                  </a:lnTo>
                  <a:lnTo>
                    <a:pt x="3163307" y="1011478"/>
                  </a:lnTo>
                  <a:lnTo>
                    <a:pt x="0" y="1011478"/>
                  </a:lnTo>
                  <a:close/>
                </a:path>
              </a:pathLst>
            </a:custGeom>
            <a:solidFill>
              <a:srgbClr val="FFFFFF"/>
            </a:solidFill>
          </p:spPr>
          <p:txBody>
            <a:bodyPr/>
            <a:lstStyle/>
            <a:p>
              <a:endParaRPr lang="en-CA"/>
            </a:p>
          </p:txBody>
        </p:sp>
        <p:sp>
          <p:nvSpPr>
            <p:cNvPr id="11" name="TextBox 11"/>
            <p:cNvSpPr txBox="1"/>
            <p:nvPr/>
          </p:nvSpPr>
          <p:spPr>
            <a:xfrm>
              <a:off x="0" y="38100"/>
              <a:ext cx="3163307" cy="973378"/>
            </a:xfrm>
            <a:prstGeom prst="rect">
              <a:avLst/>
            </a:prstGeom>
          </p:spPr>
          <p:txBody>
            <a:bodyPr lIns="50800" tIns="50800" rIns="50800" bIns="50800" rtlCol="0" anchor="ctr"/>
            <a:lstStyle/>
            <a:p>
              <a:pPr algn="ctr">
                <a:lnSpc>
                  <a:spcPts val="2400"/>
                </a:lnSpc>
              </a:pPr>
              <a:endParaRPr/>
            </a:p>
          </p:txBody>
        </p:sp>
      </p:grpSp>
      <p:sp>
        <p:nvSpPr>
          <p:cNvPr id="12" name="TextBox 12"/>
          <p:cNvSpPr txBox="1"/>
          <p:nvPr/>
        </p:nvSpPr>
        <p:spPr>
          <a:xfrm>
            <a:off x="1028700" y="1346554"/>
            <a:ext cx="12936083" cy="4262347"/>
          </a:xfrm>
          <a:prstGeom prst="rect">
            <a:avLst/>
          </a:prstGeom>
        </p:spPr>
        <p:txBody>
          <a:bodyPr lIns="0" tIns="0" rIns="0" bIns="0" rtlCol="0" anchor="t">
            <a:spAutoFit/>
          </a:bodyPr>
          <a:lstStyle/>
          <a:p>
            <a:pPr algn="l">
              <a:lnSpc>
                <a:spcPts val="11129"/>
              </a:lnSpc>
            </a:pPr>
            <a:r>
              <a:rPr lang="en-US" sz="10117">
                <a:solidFill>
                  <a:srgbClr val="FFFFFF"/>
                </a:solidFill>
                <a:latin typeface="Aileron"/>
                <a:ea typeface="Aileron"/>
                <a:cs typeface="Aileron"/>
                <a:sym typeface="Aileron"/>
              </a:rPr>
              <a:t>Land Acknowledgement</a:t>
            </a:r>
          </a:p>
          <a:p>
            <a:pPr marL="0" lvl="0" indent="0" algn="l">
              <a:lnSpc>
                <a:spcPts val="11129"/>
              </a:lnSpc>
              <a:spcBef>
                <a:spcPct val="0"/>
              </a:spcBef>
            </a:pPr>
            <a:endParaRPr lang="en-US" sz="10117">
              <a:solidFill>
                <a:srgbClr val="FFFFFF"/>
              </a:solidFill>
              <a:latin typeface="Aileron"/>
              <a:ea typeface="Aileron"/>
              <a:cs typeface="Aileron"/>
              <a:sym typeface="Aileron"/>
            </a:endParaRPr>
          </a:p>
        </p:txBody>
      </p:sp>
      <p:grpSp>
        <p:nvGrpSpPr>
          <p:cNvPr id="13" name="Group 13"/>
          <p:cNvGrpSpPr/>
          <p:nvPr/>
        </p:nvGrpSpPr>
        <p:grpSpPr>
          <a:xfrm>
            <a:off x="1028700" y="5195226"/>
            <a:ext cx="12010681" cy="282433"/>
            <a:chOff x="0" y="0"/>
            <a:chExt cx="3163307" cy="74386"/>
          </a:xfrm>
        </p:grpSpPr>
        <p:sp>
          <p:nvSpPr>
            <p:cNvPr id="14" name="Freeform 14"/>
            <p:cNvSpPr/>
            <p:nvPr/>
          </p:nvSpPr>
          <p:spPr>
            <a:xfrm>
              <a:off x="0" y="0"/>
              <a:ext cx="3163307" cy="74386"/>
            </a:xfrm>
            <a:custGeom>
              <a:avLst/>
              <a:gdLst/>
              <a:ahLst/>
              <a:cxnLst/>
              <a:rect l="l" t="t" r="r" b="b"/>
              <a:pathLst>
                <a:path w="3163307" h="74386">
                  <a:moveTo>
                    <a:pt x="0" y="0"/>
                  </a:moveTo>
                  <a:lnTo>
                    <a:pt x="3163307" y="0"/>
                  </a:lnTo>
                  <a:lnTo>
                    <a:pt x="3163307" y="74386"/>
                  </a:lnTo>
                  <a:lnTo>
                    <a:pt x="0" y="74386"/>
                  </a:lnTo>
                  <a:close/>
                </a:path>
              </a:pathLst>
            </a:custGeom>
            <a:solidFill>
              <a:srgbClr val="FA9939"/>
            </a:solidFill>
          </p:spPr>
          <p:txBody>
            <a:bodyPr/>
            <a:lstStyle/>
            <a:p>
              <a:endParaRPr lang="en-CA"/>
            </a:p>
          </p:txBody>
        </p:sp>
        <p:sp>
          <p:nvSpPr>
            <p:cNvPr id="15" name="TextBox 15"/>
            <p:cNvSpPr txBox="1"/>
            <p:nvPr/>
          </p:nvSpPr>
          <p:spPr>
            <a:xfrm>
              <a:off x="0" y="38100"/>
              <a:ext cx="3163307" cy="36286"/>
            </a:xfrm>
            <a:prstGeom prst="rect">
              <a:avLst/>
            </a:prstGeom>
          </p:spPr>
          <p:txBody>
            <a:bodyPr lIns="50800" tIns="50800" rIns="50800" bIns="50800" rtlCol="0" anchor="ctr"/>
            <a:lstStyle/>
            <a:p>
              <a:pPr algn="ctr">
                <a:lnSpc>
                  <a:spcPts val="2400"/>
                </a:lnSpc>
              </a:pPr>
              <a:endParaRPr/>
            </a:p>
          </p:txBody>
        </p:sp>
      </p:grpSp>
      <p:sp>
        <p:nvSpPr>
          <p:cNvPr id="16" name="TextBox 16"/>
          <p:cNvSpPr txBox="1"/>
          <p:nvPr/>
        </p:nvSpPr>
        <p:spPr>
          <a:xfrm>
            <a:off x="1734125" y="5846188"/>
            <a:ext cx="10719928" cy="3259719"/>
          </a:xfrm>
          <a:prstGeom prst="rect">
            <a:avLst/>
          </a:prstGeom>
        </p:spPr>
        <p:txBody>
          <a:bodyPr lIns="0" tIns="0" rIns="0" bIns="0" rtlCol="0" anchor="t">
            <a:spAutoFit/>
          </a:bodyPr>
          <a:lstStyle/>
          <a:p>
            <a:pPr algn="l">
              <a:lnSpc>
                <a:spcPts val="2853"/>
              </a:lnSpc>
            </a:pPr>
            <a:r>
              <a:rPr lang="en-US" sz="2642" b="1">
                <a:solidFill>
                  <a:srgbClr val="001F3D"/>
                </a:solidFill>
                <a:latin typeface="Garet Bold"/>
                <a:ea typeface="Garet Bold"/>
                <a:cs typeface="Garet Bold"/>
                <a:sym typeface="Garet Bold"/>
              </a:rPr>
              <a:t>We respectfully acknowledge that we are gathered on the traditional and unceded territories of the Musqueam and Tsawwassen First Nations.</a:t>
            </a:r>
          </a:p>
          <a:p>
            <a:pPr algn="l">
              <a:lnSpc>
                <a:spcPts val="2853"/>
              </a:lnSpc>
            </a:pPr>
            <a:endParaRPr lang="en-US" sz="2642" b="1">
              <a:solidFill>
                <a:srgbClr val="001F3D"/>
              </a:solidFill>
              <a:latin typeface="Garet Bold"/>
              <a:ea typeface="Garet Bold"/>
              <a:cs typeface="Garet Bold"/>
              <a:sym typeface="Garet Bold"/>
            </a:endParaRPr>
          </a:p>
          <a:p>
            <a:pPr algn="l">
              <a:lnSpc>
                <a:spcPts val="2853"/>
              </a:lnSpc>
            </a:pPr>
            <a:r>
              <a:rPr lang="en-US" sz="2642" b="1">
                <a:solidFill>
                  <a:srgbClr val="001F3D"/>
                </a:solidFill>
                <a:latin typeface="Garet Bold"/>
                <a:ea typeface="Garet Bold"/>
                <a:cs typeface="Garet Bold"/>
                <a:sym typeface="Garet Bold"/>
              </a:rPr>
              <a:t>We honor the ancestors, Elders, and Knowledge Keepers of this land, and we recognize the ongoing responsibilities to care for the land and to support one another in the work we do today.</a:t>
            </a:r>
          </a:p>
          <a:p>
            <a:pPr marL="0" lvl="0" indent="0" algn="l">
              <a:lnSpc>
                <a:spcPts val="2853"/>
              </a:lnSpc>
            </a:pPr>
            <a:endParaRPr lang="en-US" sz="2642" b="1">
              <a:solidFill>
                <a:srgbClr val="001F3D"/>
              </a:solidFill>
              <a:latin typeface="Garet Bold"/>
              <a:ea typeface="Garet Bold"/>
              <a:cs typeface="Garet Bold"/>
              <a:sym typeface="Garet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sp>
        <p:nvSpPr>
          <p:cNvPr id="3" name="Freeform 3"/>
          <p:cNvSpPr/>
          <p:nvPr/>
        </p:nvSpPr>
        <p:spPr>
          <a:xfrm>
            <a:off x="6098679" y="2616477"/>
            <a:ext cx="3057681" cy="6988985"/>
          </a:xfrm>
          <a:custGeom>
            <a:avLst/>
            <a:gdLst/>
            <a:ahLst/>
            <a:cxnLst/>
            <a:rect l="l" t="t" r="r" b="b"/>
            <a:pathLst>
              <a:path w="3057681" h="6988985">
                <a:moveTo>
                  <a:pt x="0" y="0"/>
                </a:moveTo>
                <a:lnTo>
                  <a:pt x="3057681" y="0"/>
                </a:lnTo>
                <a:lnTo>
                  <a:pt x="3057681" y="6988985"/>
                </a:lnTo>
                <a:lnTo>
                  <a:pt x="0" y="69889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flipH="1">
            <a:off x="9156360" y="2616477"/>
            <a:ext cx="3057681" cy="6988985"/>
          </a:xfrm>
          <a:custGeom>
            <a:avLst/>
            <a:gdLst/>
            <a:ahLst/>
            <a:cxnLst/>
            <a:rect l="l" t="t" r="r" b="b"/>
            <a:pathLst>
              <a:path w="3057681" h="6988985">
                <a:moveTo>
                  <a:pt x="3057681" y="0"/>
                </a:moveTo>
                <a:lnTo>
                  <a:pt x="0" y="0"/>
                </a:lnTo>
                <a:lnTo>
                  <a:pt x="0" y="6988985"/>
                </a:lnTo>
                <a:lnTo>
                  <a:pt x="3057681" y="6988985"/>
                </a:lnTo>
                <a:lnTo>
                  <a:pt x="30576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CA"/>
          </a:p>
        </p:txBody>
      </p:sp>
      <p:grpSp>
        <p:nvGrpSpPr>
          <p:cNvPr id="5" name="Group 5"/>
          <p:cNvGrpSpPr/>
          <p:nvPr/>
        </p:nvGrpSpPr>
        <p:grpSpPr>
          <a:xfrm>
            <a:off x="5697132" y="2616477"/>
            <a:ext cx="6988985" cy="698898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33400" cap="sq">
              <a:solidFill>
                <a:srgbClr val="045174"/>
              </a:solidFill>
              <a:prstDash val="solid"/>
              <a:miter/>
            </a:ln>
          </p:spPr>
          <p:txBody>
            <a:bodyPr/>
            <a:lstStyle/>
            <a:p>
              <a:endParaRPr lang="en-CA"/>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4296917"/>
            <a:ext cx="908673" cy="1187507"/>
            <a:chOff x="0" y="0"/>
            <a:chExt cx="239321" cy="312759"/>
          </a:xfrm>
        </p:grpSpPr>
        <p:sp>
          <p:nvSpPr>
            <p:cNvPr id="9" name="Freeform 9"/>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45174"/>
            </a:solidFill>
          </p:spPr>
          <p:txBody>
            <a:bodyPr/>
            <a:lstStyle/>
            <a:p>
              <a:endParaRPr lang="en-CA"/>
            </a:p>
          </p:txBody>
        </p:sp>
        <p:sp>
          <p:nvSpPr>
            <p:cNvPr id="10" name="TextBox 10"/>
            <p:cNvSpPr txBox="1"/>
            <p:nvPr/>
          </p:nvSpPr>
          <p:spPr>
            <a:xfrm>
              <a:off x="0" y="-57150"/>
              <a:ext cx="239321" cy="369909"/>
            </a:xfrm>
            <a:prstGeom prst="rect">
              <a:avLst/>
            </a:prstGeom>
          </p:spPr>
          <p:txBody>
            <a:bodyPr lIns="50800" tIns="50800" rIns="50800" bIns="50800" rtlCol="0" anchor="ctr"/>
            <a:lstStyle/>
            <a:p>
              <a:pPr algn="ctr">
                <a:lnSpc>
                  <a:spcPts val="3639"/>
                </a:lnSpc>
              </a:pPr>
              <a:endParaRPr/>
            </a:p>
          </p:txBody>
        </p:sp>
      </p:grpSp>
      <p:grpSp>
        <p:nvGrpSpPr>
          <p:cNvPr id="11" name="Group 11"/>
          <p:cNvGrpSpPr/>
          <p:nvPr/>
        </p:nvGrpSpPr>
        <p:grpSpPr>
          <a:xfrm>
            <a:off x="16750474" y="4526303"/>
            <a:ext cx="908673" cy="1187507"/>
            <a:chOff x="0" y="0"/>
            <a:chExt cx="239321" cy="312759"/>
          </a:xfrm>
        </p:grpSpPr>
        <p:sp>
          <p:nvSpPr>
            <p:cNvPr id="12" name="Freeform 12"/>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45174"/>
            </a:solidFill>
          </p:spPr>
          <p:txBody>
            <a:bodyPr/>
            <a:lstStyle/>
            <a:p>
              <a:endParaRPr lang="en-CA"/>
            </a:p>
          </p:txBody>
        </p:sp>
        <p:sp>
          <p:nvSpPr>
            <p:cNvPr id="13" name="TextBox 13"/>
            <p:cNvSpPr txBox="1"/>
            <p:nvPr/>
          </p:nvSpPr>
          <p:spPr>
            <a:xfrm>
              <a:off x="0" y="-57150"/>
              <a:ext cx="239321" cy="369909"/>
            </a:xfrm>
            <a:prstGeom prst="rect">
              <a:avLst/>
            </a:prstGeom>
          </p:spPr>
          <p:txBody>
            <a:bodyPr lIns="50800" tIns="50800" rIns="50800" bIns="50800" rtlCol="0" anchor="ctr"/>
            <a:lstStyle/>
            <a:p>
              <a:pPr algn="ctr">
                <a:lnSpc>
                  <a:spcPts val="3639"/>
                </a:lnSpc>
              </a:pPr>
              <a:endParaRPr/>
            </a:p>
          </p:txBody>
        </p:sp>
      </p:grpSp>
      <p:grpSp>
        <p:nvGrpSpPr>
          <p:cNvPr id="14" name="Group 14"/>
          <p:cNvGrpSpPr/>
          <p:nvPr/>
        </p:nvGrpSpPr>
        <p:grpSpPr>
          <a:xfrm>
            <a:off x="1028700" y="6342356"/>
            <a:ext cx="908673" cy="1187507"/>
            <a:chOff x="0" y="0"/>
            <a:chExt cx="239321" cy="312759"/>
          </a:xfrm>
        </p:grpSpPr>
        <p:sp>
          <p:nvSpPr>
            <p:cNvPr id="15" name="Freeform 15"/>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45174"/>
            </a:solidFill>
          </p:spPr>
          <p:txBody>
            <a:bodyPr/>
            <a:lstStyle/>
            <a:p>
              <a:endParaRPr lang="en-CA"/>
            </a:p>
          </p:txBody>
        </p:sp>
        <p:sp>
          <p:nvSpPr>
            <p:cNvPr id="16" name="TextBox 16"/>
            <p:cNvSpPr txBox="1"/>
            <p:nvPr/>
          </p:nvSpPr>
          <p:spPr>
            <a:xfrm>
              <a:off x="0" y="-57150"/>
              <a:ext cx="239321" cy="369909"/>
            </a:xfrm>
            <a:prstGeom prst="rect">
              <a:avLst/>
            </a:prstGeom>
          </p:spPr>
          <p:txBody>
            <a:bodyPr lIns="50800" tIns="50800" rIns="50800" bIns="50800" rtlCol="0" anchor="ctr"/>
            <a:lstStyle/>
            <a:p>
              <a:pPr algn="ctr">
                <a:lnSpc>
                  <a:spcPts val="3639"/>
                </a:lnSpc>
              </a:pPr>
              <a:endParaRPr/>
            </a:p>
          </p:txBody>
        </p:sp>
      </p:grpSp>
      <p:grpSp>
        <p:nvGrpSpPr>
          <p:cNvPr id="17" name="Group 17"/>
          <p:cNvGrpSpPr/>
          <p:nvPr/>
        </p:nvGrpSpPr>
        <p:grpSpPr>
          <a:xfrm>
            <a:off x="16750474" y="6571742"/>
            <a:ext cx="908673" cy="1187507"/>
            <a:chOff x="0" y="0"/>
            <a:chExt cx="239321" cy="312759"/>
          </a:xfrm>
        </p:grpSpPr>
        <p:sp>
          <p:nvSpPr>
            <p:cNvPr id="18" name="Freeform 18"/>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45174"/>
            </a:solidFill>
          </p:spPr>
          <p:txBody>
            <a:bodyPr/>
            <a:lstStyle/>
            <a:p>
              <a:endParaRPr lang="en-CA"/>
            </a:p>
          </p:txBody>
        </p:sp>
        <p:sp>
          <p:nvSpPr>
            <p:cNvPr id="19" name="TextBox 19"/>
            <p:cNvSpPr txBox="1"/>
            <p:nvPr/>
          </p:nvSpPr>
          <p:spPr>
            <a:xfrm>
              <a:off x="0" y="-57150"/>
              <a:ext cx="239321" cy="369909"/>
            </a:xfrm>
            <a:prstGeom prst="rect">
              <a:avLst/>
            </a:prstGeom>
          </p:spPr>
          <p:txBody>
            <a:bodyPr lIns="50800" tIns="50800" rIns="50800" bIns="50800" rtlCol="0" anchor="ctr"/>
            <a:lstStyle/>
            <a:p>
              <a:pPr algn="ctr">
                <a:lnSpc>
                  <a:spcPts val="3639"/>
                </a:lnSpc>
              </a:pPr>
              <a:endParaRPr/>
            </a:p>
          </p:txBody>
        </p:sp>
      </p:grpSp>
      <p:sp>
        <p:nvSpPr>
          <p:cNvPr id="20" name="Freeform 20"/>
          <p:cNvSpPr/>
          <p:nvPr/>
        </p:nvSpPr>
        <p:spPr>
          <a:xfrm>
            <a:off x="7199987" y="4186403"/>
            <a:ext cx="3912746" cy="3912746"/>
          </a:xfrm>
          <a:custGeom>
            <a:avLst/>
            <a:gdLst/>
            <a:ahLst/>
            <a:cxnLst/>
            <a:rect l="l" t="t" r="r" b="b"/>
            <a:pathLst>
              <a:path w="3912746" h="3912746">
                <a:moveTo>
                  <a:pt x="0" y="0"/>
                </a:moveTo>
                <a:lnTo>
                  <a:pt x="3912746" y="0"/>
                </a:lnTo>
                <a:lnTo>
                  <a:pt x="3912746" y="3912746"/>
                </a:lnTo>
                <a:lnTo>
                  <a:pt x="0" y="3912746"/>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endParaRPr lang="en-CA"/>
          </a:p>
        </p:txBody>
      </p:sp>
      <p:sp>
        <p:nvSpPr>
          <p:cNvPr id="21" name="Freeform 21"/>
          <p:cNvSpPr/>
          <p:nvPr/>
        </p:nvSpPr>
        <p:spPr>
          <a:xfrm rot="-5400000">
            <a:off x="17576931" y="712919"/>
            <a:ext cx="885377" cy="536760"/>
          </a:xfrm>
          <a:custGeom>
            <a:avLst/>
            <a:gdLst/>
            <a:ahLst/>
            <a:cxnLst/>
            <a:rect l="l" t="t" r="r" b="b"/>
            <a:pathLst>
              <a:path w="885377" h="536760">
                <a:moveTo>
                  <a:pt x="0" y="0"/>
                </a:moveTo>
                <a:lnTo>
                  <a:pt x="885378" y="0"/>
                </a:lnTo>
                <a:lnTo>
                  <a:pt x="885378" y="536760"/>
                </a:lnTo>
                <a:lnTo>
                  <a:pt x="0" y="536760"/>
                </a:lnTo>
                <a:lnTo>
                  <a:pt x="0" y="0"/>
                </a:lnTo>
                <a:close/>
              </a:path>
            </a:pathLst>
          </a:custGeom>
          <a:blipFill>
            <a:blip r:embed="rId9">
              <a:alphaModFix amt="1999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CA"/>
          </a:p>
        </p:txBody>
      </p:sp>
      <p:sp>
        <p:nvSpPr>
          <p:cNvPr id="22" name="Freeform 22"/>
          <p:cNvSpPr/>
          <p:nvPr/>
        </p:nvSpPr>
        <p:spPr>
          <a:xfrm>
            <a:off x="7382095" y="3723638"/>
            <a:ext cx="1131782" cy="954941"/>
          </a:xfrm>
          <a:custGeom>
            <a:avLst/>
            <a:gdLst/>
            <a:ahLst/>
            <a:cxnLst/>
            <a:rect l="l" t="t" r="r" b="b"/>
            <a:pathLst>
              <a:path w="1131782" h="954941">
                <a:moveTo>
                  <a:pt x="0" y="0"/>
                </a:moveTo>
                <a:lnTo>
                  <a:pt x="1131782" y="0"/>
                </a:lnTo>
                <a:lnTo>
                  <a:pt x="1131782" y="954942"/>
                </a:lnTo>
                <a:lnTo>
                  <a:pt x="0" y="9549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23" name="Freeform 23"/>
          <p:cNvSpPr/>
          <p:nvPr/>
        </p:nvSpPr>
        <p:spPr>
          <a:xfrm>
            <a:off x="6372574" y="5516780"/>
            <a:ext cx="1089687" cy="1081515"/>
          </a:xfrm>
          <a:custGeom>
            <a:avLst/>
            <a:gdLst/>
            <a:ahLst/>
            <a:cxnLst/>
            <a:rect l="l" t="t" r="r" b="b"/>
            <a:pathLst>
              <a:path w="1089687" h="1081515">
                <a:moveTo>
                  <a:pt x="0" y="0"/>
                </a:moveTo>
                <a:lnTo>
                  <a:pt x="1089687" y="0"/>
                </a:lnTo>
                <a:lnTo>
                  <a:pt x="1089687" y="1081515"/>
                </a:lnTo>
                <a:lnTo>
                  <a:pt x="0" y="10815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24" name="Freeform 24"/>
          <p:cNvSpPr/>
          <p:nvPr/>
        </p:nvSpPr>
        <p:spPr>
          <a:xfrm>
            <a:off x="9613560" y="3486813"/>
            <a:ext cx="1210817" cy="1210817"/>
          </a:xfrm>
          <a:custGeom>
            <a:avLst/>
            <a:gdLst/>
            <a:ahLst/>
            <a:cxnLst/>
            <a:rect l="l" t="t" r="r" b="b"/>
            <a:pathLst>
              <a:path w="1210817" h="1210817">
                <a:moveTo>
                  <a:pt x="0" y="0"/>
                </a:moveTo>
                <a:lnTo>
                  <a:pt x="1210817" y="0"/>
                </a:lnTo>
                <a:lnTo>
                  <a:pt x="1210817" y="1210817"/>
                </a:lnTo>
                <a:lnTo>
                  <a:pt x="0" y="121081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25" name="Freeform 25"/>
          <p:cNvSpPr/>
          <p:nvPr/>
        </p:nvSpPr>
        <p:spPr>
          <a:xfrm>
            <a:off x="10824377" y="5516780"/>
            <a:ext cx="1101722" cy="975024"/>
          </a:xfrm>
          <a:custGeom>
            <a:avLst/>
            <a:gdLst/>
            <a:ahLst/>
            <a:cxnLst/>
            <a:rect l="l" t="t" r="r" b="b"/>
            <a:pathLst>
              <a:path w="1101722" h="975024">
                <a:moveTo>
                  <a:pt x="0" y="0"/>
                </a:moveTo>
                <a:lnTo>
                  <a:pt x="1101721" y="0"/>
                </a:lnTo>
                <a:lnTo>
                  <a:pt x="1101721" y="975024"/>
                </a:lnTo>
                <a:lnTo>
                  <a:pt x="0" y="9750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26" name="Freeform 26"/>
          <p:cNvSpPr/>
          <p:nvPr/>
        </p:nvSpPr>
        <p:spPr>
          <a:xfrm>
            <a:off x="9651660" y="7614694"/>
            <a:ext cx="1083132" cy="968911"/>
          </a:xfrm>
          <a:custGeom>
            <a:avLst/>
            <a:gdLst/>
            <a:ahLst/>
            <a:cxnLst/>
            <a:rect l="l" t="t" r="r" b="b"/>
            <a:pathLst>
              <a:path w="1083132" h="968911">
                <a:moveTo>
                  <a:pt x="0" y="0"/>
                </a:moveTo>
                <a:lnTo>
                  <a:pt x="1083132" y="0"/>
                </a:lnTo>
                <a:lnTo>
                  <a:pt x="1083132" y="968910"/>
                </a:lnTo>
                <a:lnTo>
                  <a:pt x="0" y="96891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27" name="Freeform 27"/>
          <p:cNvSpPr/>
          <p:nvPr/>
        </p:nvSpPr>
        <p:spPr>
          <a:xfrm>
            <a:off x="7456683" y="7342689"/>
            <a:ext cx="1242477" cy="1285875"/>
          </a:xfrm>
          <a:custGeom>
            <a:avLst/>
            <a:gdLst/>
            <a:ahLst/>
            <a:cxnLst/>
            <a:rect l="l" t="t" r="r" b="b"/>
            <a:pathLst>
              <a:path w="1242477" h="1285875">
                <a:moveTo>
                  <a:pt x="0" y="0"/>
                </a:moveTo>
                <a:lnTo>
                  <a:pt x="1242477" y="0"/>
                </a:lnTo>
                <a:lnTo>
                  <a:pt x="1242477" y="1285875"/>
                </a:lnTo>
                <a:lnTo>
                  <a:pt x="0" y="128587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28" name="TextBox 28"/>
          <p:cNvSpPr txBox="1"/>
          <p:nvPr/>
        </p:nvSpPr>
        <p:spPr>
          <a:xfrm>
            <a:off x="3048000" y="859952"/>
            <a:ext cx="11161365" cy="847725"/>
          </a:xfrm>
          <a:prstGeom prst="rect">
            <a:avLst/>
          </a:prstGeom>
        </p:spPr>
        <p:txBody>
          <a:bodyPr wrap="square" lIns="0" tIns="0" rIns="0" bIns="0" rtlCol="0" anchor="t">
            <a:spAutoFit/>
          </a:bodyPr>
          <a:lstStyle/>
          <a:p>
            <a:pPr algn="ctr">
              <a:lnSpc>
                <a:spcPts val="6600"/>
              </a:lnSpc>
            </a:pPr>
            <a:r>
              <a:rPr lang="en-US" sz="5500" b="1" dirty="0">
                <a:solidFill>
                  <a:srgbClr val="001F3D"/>
                </a:solidFill>
                <a:latin typeface="Roboto Bold"/>
                <a:ea typeface="Roboto Bold"/>
                <a:cs typeface="Roboto Bold"/>
                <a:sym typeface="Roboto Bold"/>
              </a:rPr>
              <a:t>The Case Manager at the Center</a:t>
            </a:r>
          </a:p>
        </p:txBody>
      </p:sp>
      <p:sp>
        <p:nvSpPr>
          <p:cNvPr id="29" name="TextBox 29"/>
          <p:cNvSpPr txBox="1"/>
          <p:nvPr/>
        </p:nvSpPr>
        <p:spPr>
          <a:xfrm>
            <a:off x="2172882" y="4507448"/>
            <a:ext cx="3333750" cy="1181100"/>
          </a:xfrm>
          <a:prstGeom prst="rect">
            <a:avLst/>
          </a:prstGeom>
        </p:spPr>
        <p:txBody>
          <a:bodyPr lIns="0" tIns="0" rIns="0" bIns="0" rtlCol="0" anchor="t">
            <a:spAutoFit/>
          </a:bodyPr>
          <a:lstStyle/>
          <a:p>
            <a:pPr algn="l">
              <a:lnSpc>
                <a:spcPts val="3119"/>
              </a:lnSpc>
            </a:pPr>
            <a:r>
              <a:rPr lang="en-US" sz="2599" b="1">
                <a:solidFill>
                  <a:srgbClr val="045174"/>
                </a:solidFill>
                <a:latin typeface="Roboto Bold"/>
                <a:ea typeface="Roboto Bold"/>
                <a:cs typeface="Roboto Bold"/>
                <a:sym typeface="Roboto Bold"/>
              </a:rPr>
              <a:t>First point of contact for members</a:t>
            </a:r>
          </a:p>
          <a:p>
            <a:pPr algn="l">
              <a:lnSpc>
                <a:spcPts val="3119"/>
              </a:lnSpc>
            </a:pPr>
            <a:endParaRPr lang="en-US" sz="2599" b="1">
              <a:solidFill>
                <a:srgbClr val="045174"/>
              </a:solidFill>
              <a:latin typeface="Roboto Bold"/>
              <a:ea typeface="Roboto Bold"/>
              <a:cs typeface="Roboto Bold"/>
              <a:sym typeface="Roboto Bold"/>
            </a:endParaRPr>
          </a:p>
        </p:txBody>
      </p:sp>
      <p:sp>
        <p:nvSpPr>
          <p:cNvPr id="30" name="TextBox 30"/>
          <p:cNvSpPr txBox="1"/>
          <p:nvPr/>
        </p:nvSpPr>
        <p:spPr>
          <a:xfrm>
            <a:off x="1279031" y="4602380"/>
            <a:ext cx="408012" cy="500381"/>
          </a:xfrm>
          <a:prstGeom prst="rect">
            <a:avLst/>
          </a:prstGeom>
        </p:spPr>
        <p:txBody>
          <a:bodyPr lIns="0" tIns="0" rIns="0" bIns="0" rtlCol="0" anchor="t">
            <a:spAutoFit/>
          </a:bodyPr>
          <a:lstStyle/>
          <a:p>
            <a:pPr algn="ctr">
              <a:lnSpc>
                <a:spcPts val="3919"/>
              </a:lnSpc>
            </a:pPr>
            <a:r>
              <a:rPr lang="en-US" sz="2799" b="1">
                <a:solidFill>
                  <a:srgbClr val="F8DCBF"/>
                </a:solidFill>
                <a:latin typeface="Roboto Bold"/>
                <a:ea typeface="Roboto Bold"/>
                <a:cs typeface="Roboto Bold"/>
                <a:sym typeface="Roboto Bold"/>
              </a:rPr>
              <a:t>01</a:t>
            </a:r>
          </a:p>
        </p:txBody>
      </p:sp>
      <p:sp>
        <p:nvSpPr>
          <p:cNvPr id="31" name="TextBox 31"/>
          <p:cNvSpPr txBox="1"/>
          <p:nvPr/>
        </p:nvSpPr>
        <p:spPr>
          <a:xfrm>
            <a:off x="17000816" y="4831766"/>
            <a:ext cx="407988" cy="500381"/>
          </a:xfrm>
          <a:prstGeom prst="rect">
            <a:avLst/>
          </a:prstGeom>
        </p:spPr>
        <p:txBody>
          <a:bodyPr lIns="0" tIns="0" rIns="0" bIns="0" rtlCol="0" anchor="t">
            <a:spAutoFit/>
          </a:bodyPr>
          <a:lstStyle/>
          <a:p>
            <a:pPr algn="ctr">
              <a:lnSpc>
                <a:spcPts val="3919"/>
              </a:lnSpc>
            </a:pPr>
            <a:r>
              <a:rPr lang="en-US" sz="2799" b="1">
                <a:solidFill>
                  <a:srgbClr val="F8DCBF"/>
                </a:solidFill>
                <a:latin typeface="Roboto Bold"/>
                <a:ea typeface="Roboto Bold"/>
                <a:cs typeface="Roboto Bold"/>
                <a:sym typeface="Roboto Bold"/>
              </a:rPr>
              <a:t>03</a:t>
            </a:r>
          </a:p>
        </p:txBody>
      </p:sp>
      <p:sp>
        <p:nvSpPr>
          <p:cNvPr id="32" name="TextBox 32"/>
          <p:cNvSpPr txBox="1"/>
          <p:nvPr/>
        </p:nvSpPr>
        <p:spPr>
          <a:xfrm>
            <a:off x="1279031" y="6612922"/>
            <a:ext cx="408012" cy="500381"/>
          </a:xfrm>
          <a:prstGeom prst="rect">
            <a:avLst/>
          </a:prstGeom>
        </p:spPr>
        <p:txBody>
          <a:bodyPr lIns="0" tIns="0" rIns="0" bIns="0" rtlCol="0" anchor="t">
            <a:spAutoFit/>
          </a:bodyPr>
          <a:lstStyle/>
          <a:p>
            <a:pPr algn="ctr">
              <a:lnSpc>
                <a:spcPts val="3919"/>
              </a:lnSpc>
            </a:pPr>
            <a:r>
              <a:rPr lang="en-US" sz="2799" b="1">
                <a:solidFill>
                  <a:srgbClr val="F8DCBF"/>
                </a:solidFill>
                <a:latin typeface="Roboto Bold"/>
                <a:ea typeface="Roboto Bold"/>
                <a:cs typeface="Roboto Bold"/>
                <a:sym typeface="Roboto Bold"/>
              </a:rPr>
              <a:t>02</a:t>
            </a:r>
          </a:p>
        </p:txBody>
      </p:sp>
      <p:sp>
        <p:nvSpPr>
          <p:cNvPr id="33" name="TextBox 33"/>
          <p:cNvSpPr txBox="1"/>
          <p:nvPr/>
        </p:nvSpPr>
        <p:spPr>
          <a:xfrm>
            <a:off x="17000816" y="6842309"/>
            <a:ext cx="407988" cy="500381"/>
          </a:xfrm>
          <a:prstGeom prst="rect">
            <a:avLst/>
          </a:prstGeom>
        </p:spPr>
        <p:txBody>
          <a:bodyPr lIns="0" tIns="0" rIns="0" bIns="0" rtlCol="0" anchor="t">
            <a:spAutoFit/>
          </a:bodyPr>
          <a:lstStyle/>
          <a:p>
            <a:pPr algn="ctr">
              <a:lnSpc>
                <a:spcPts val="3919"/>
              </a:lnSpc>
            </a:pPr>
            <a:r>
              <a:rPr lang="en-US" sz="2799" b="1">
                <a:solidFill>
                  <a:srgbClr val="F8DCBF"/>
                </a:solidFill>
                <a:latin typeface="Roboto Bold"/>
                <a:ea typeface="Roboto Bold"/>
                <a:cs typeface="Roboto Bold"/>
                <a:sym typeface="Roboto Bold"/>
              </a:rPr>
              <a:t>04</a:t>
            </a:r>
          </a:p>
        </p:txBody>
      </p:sp>
      <p:sp>
        <p:nvSpPr>
          <p:cNvPr id="34" name="TextBox 34"/>
          <p:cNvSpPr txBox="1"/>
          <p:nvPr/>
        </p:nvSpPr>
        <p:spPr>
          <a:xfrm>
            <a:off x="2126565" y="6458733"/>
            <a:ext cx="3333750" cy="1571625"/>
          </a:xfrm>
          <a:prstGeom prst="rect">
            <a:avLst/>
          </a:prstGeom>
        </p:spPr>
        <p:txBody>
          <a:bodyPr lIns="0" tIns="0" rIns="0" bIns="0" rtlCol="0" anchor="t">
            <a:spAutoFit/>
          </a:bodyPr>
          <a:lstStyle/>
          <a:p>
            <a:pPr algn="l">
              <a:lnSpc>
                <a:spcPts val="3119"/>
              </a:lnSpc>
            </a:pPr>
            <a:r>
              <a:rPr lang="en-US" sz="2599" b="1">
                <a:solidFill>
                  <a:srgbClr val="3B769B"/>
                </a:solidFill>
                <a:latin typeface="Roboto Bold"/>
                <a:ea typeface="Roboto Bold"/>
                <a:cs typeface="Roboto Bold"/>
                <a:sym typeface="Roboto Bold"/>
              </a:rPr>
              <a:t>Balances policy, paperwork, and people</a:t>
            </a:r>
          </a:p>
          <a:p>
            <a:pPr algn="l">
              <a:lnSpc>
                <a:spcPts val="3119"/>
              </a:lnSpc>
            </a:pPr>
            <a:endParaRPr lang="en-US" sz="2599" b="1">
              <a:solidFill>
                <a:srgbClr val="3B769B"/>
              </a:solidFill>
              <a:latin typeface="Roboto Bold"/>
              <a:ea typeface="Roboto Bold"/>
              <a:cs typeface="Roboto Bold"/>
              <a:sym typeface="Roboto Bold"/>
            </a:endParaRPr>
          </a:p>
        </p:txBody>
      </p:sp>
      <p:sp>
        <p:nvSpPr>
          <p:cNvPr id="35" name="TextBox 35"/>
          <p:cNvSpPr txBox="1"/>
          <p:nvPr/>
        </p:nvSpPr>
        <p:spPr>
          <a:xfrm>
            <a:off x="12984212" y="6568624"/>
            <a:ext cx="3559531" cy="1847850"/>
          </a:xfrm>
          <a:prstGeom prst="rect">
            <a:avLst/>
          </a:prstGeom>
        </p:spPr>
        <p:txBody>
          <a:bodyPr lIns="0" tIns="0" rIns="0" bIns="0" rtlCol="0" anchor="t">
            <a:spAutoFit/>
          </a:bodyPr>
          <a:lstStyle/>
          <a:p>
            <a:pPr algn="r">
              <a:lnSpc>
                <a:spcPts val="3119"/>
              </a:lnSpc>
            </a:pPr>
            <a:r>
              <a:rPr lang="en-US" sz="2599" b="1">
                <a:solidFill>
                  <a:srgbClr val="045174"/>
                </a:solidFill>
                <a:latin typeface="Roboto Bold"/>
                <a:ea typeface="Roboto Bold"/>
                <a:cs typeface="Roboto Bold"/>
                <a:sym typeface="Roboto Bold"/>
              </a:rPr>
              <a:t>Works across crisis response, transitions, and long-term planning</a:t>
            </a:r>
          </a:p>
          <a:p>
            <a:pPr algn="r">
              <a:lnSpc>
                <a:spcPts val="2639"/>
              </a:lnSpc>
            </a:pPr>
            <a:endParaRPr lang="en-US" sz="2599" b="1">
              <a:solidFill>
                <a:srgbClr val="045174"/>
              </a:solidFill>
              <a:latin typeface="Roboto Bold"/>
              <a:ea typeface="Roboto Bold"/>
              <a:cs typeface="Roboto Bold"/>
              <a:sym typeface="Roboto Bold"/>
            </a:endParaRPr>
          </a:p>
          <a:p>
            <a:pPr algn="r">
              <a:lnSpc>
                <a:spcPts val="2639"/>
              </a:lnSpc>
            </a:pPr>
            <a:endParaRPr lang="en-US" sz="2599" b="1">
              <a:solidFill>
                <a:srgbClr val="045174"/>
              </a:solidFill>
              <a:latin typeface="Roboto Bold"/>
              <a:ea typeface="Roboto Bold"/>
              <a:cs typeface="Roboto Bold"/>
              <a:sym typeface="Roboto Bold"/>
            </a:endParaRPr>
          </a:p>
        </p:txBody>
      </p:sp>
      <p:sp>
        <p:nvSpPr>
          <p:cNvPr id="36" name="TextBox 36"/>
          <p:cNvSpPr txBox="1"/>
          <p:nvPr/>
        </p:nvSpPr>
        <p:spPr>
          <a:xfrm>
            <a:off x="13229043" y="4653867"/>
            <a:ext cx="3333750" cy="1571625"/>
          </a:xfrm>
          <a:prstGeom prst="rect">
            <a:avLst/>
          </a:prstGeom>
        </p:spPr>
        <p:txBody>
          <a:bodyPr lIns="0" tIns="0" rIns="0" bIns="0" rtlCol="0" anchor="t">
            <a:spAutoFit/>
          </a:bodyPr>
          <a:lstStyle/>
          <a:p>
            <a:pPr algn="r">
              <a:lnSpc>
                <a:spcPts val="3119"/>
              </a:lnSpc>
            </a:pPr>
            <a:r>
              <a:rPr lang="en-US" sz="2599" b="1">
                <a:solidFill>
                  <a:srgbClr val="045174"/>
                </a:solidFill>
                <a:latin typeface="Roboto Bold"/>
                <a:ea typeface="Roboto Bold"/>
                <a:cs typeface="Roboto Bold"/>
                <a:sym typeface="Roboto Bold"/>
              </a:rPr>
              <a:t>Supports individuals, families, and households</a:t>
            </a:r>
          </a:p>
          <a:p>
            <a:pPr algn="r">
              <a:lnSpc>
                <a:spcPts val="3119"/>
              </a:lnSpc>
            </a:pPr>
            <a:endParaRPr lang="en-US" sz="2599" b="1">
              <a:solidFill>
                <a:srgbClr val="045174"/>
              </a:solidFill>
              <a:latin typeface="Roboto Bold"/>
              <a:ea typeface="Roboto Bold"/>
              <a:cs typeface="Roboto Bold"/>
              <a:sym typeface="Roboto Bold"/>
            </a:endParaRPr>
          </a:p>
        </p:txBody>
      </p:sp>
      <p:sp>
        <p:nvSpPr>
          <p:cNvPr id="37" name="TextBox 37"/>
          <p:cNvSpPr txBox="1"/>
          <p:nvPr/>
        </p:nvSpPr>
        <p:spPr>
          <a:xfrm>
            <a:off x="4572001" y="1853754"/>
            <a:ext cx="8595724" cy="1000125"/>
          </a:xfrm>
          <a:prstGeom prst="rect">
            <a:avLst/>
          </a:prstGeom>
        </p:spPr>
        <p:txBody>
          <a:bodyPr wrap="square" lIns="0" tIns="0" rIns="0" bIns="0" rtlCol="0" anchor="t">
            <a:spAutoFit/>
          </a:bodyPr>
          <a:lstStyle/>
          <a:p>
            <a:pPr algn="ctr">
              <a:lnSpc>
                <a:spcPts val="3959"/>
              </a:lnSpc>
              <a:spcBef>
                <a:spcPct val="0"/>
              </a:spcBef>
            </a:pPr>
            <a:r>
              <a:rPr lang="en-US" sz="3299" b="1" dirty="0">
                <a:solidFill>
                  <a:srgbClr val="FFAC5F"/>
                </a:solidFill>
                <a:latin typeface="Roboto Bold"/>
                <a:ea typeface="Roboto Bold"/>
                <a:cs typeface="Roboto Bold"/>
                <a:sym typeface="Roboto Bold"/>
              </a:rPr>
              <a:t>The Role That Holds the Program Together</a:t>
            </a:r>
          </a:p>
          <a:p>
            <a:pPr algn="ctr">
              <a:lnSpc>
                <a:spcPts val="3959"/>
              </a:lnSpc>
              <a:spcBef>
                <a:spcPct val="0"/>
              </a:spcBef>
            </a:pPr>
            <a:endParaRPr lang="en-US" sz="3299" b="1" dirty="0">
              <a:solidFill>
                <a:srgbClr val="FFAC5F"/>
              </a:solidFill>
              <a:latin typeface="Roboto Bold"/>
              <a:ea typeface="Roboto Bold"/>
              <a:cs typeface="Roboto Bold"/>
              <a:sym typeface="Roboto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rot="5369066">
            <a:off x="1435290" y="4023782"/>
            <a:ext cx="2393383" cy="1721524"/>
            <a:chOff x="0" y="0"/>
            <a:chExt cx="565006" cy="406400"/>
          </a:xfrm>
        </p:grpSpPr>
        <p:sp>
          <p:nvSpPr>
            <p:cNvPr id="4" name="Freeform 4"/>
            <p:cNvSpPr/>
            <p:nvPr/>
          </p:nvSpPr>
          <p:spPr>
            <a:xfrm>
              <a:off x="0" y="0"/>
              <a:ext cx="565006" cy="406400"/>
            </a:xfrm>
            <a:custGeom>
              <a:avLst/>
              <a:gdLst/>
              <a:ahLst/>
              <a:cxnLst/>
              <a:rect l="l" t="t" r="r" b="b"/>
              <a:pathLst>
                <a:path w="565006" h="406400">
                  <a:moveTo>
                    <a:pt x="361806" y="0"/>
                  </a:moveTo>
                  <a:lnTo>
                    <a:pt x="0" y="0"/>
                  </a:lnTo>
                  <a:lnTo>
                    <a:pt x="0" y="406400"/>
                  </a:lnTo>
                  <a:lnTo>
                    <a:pt x="361806" y="406400"/>
                  </a:lnTo>
                  <a:lnTo>
                    <a:pt x="565006" y="203200"/>
                  </a:lnTo>
                  <a:lnTo>
                    <a:pt x="361806" y="0"/>
                  </a:lnTo>
                  <a:close/>
                </a:path>
              </a:pathLst>
            </a:custGeom>
            <a:solidFill>
              <a:srgbClr val="045174"/>
            </a:solidFill>
          </p:spPr>
          <p:txBody>
            <a:bodyPr/>
            <a:lstStyle/>
            <a:p>
              <a:endParaRPr lang="en-CA"/>
            </a:p>
          </p:txBody>
        </p:sp>
        <p:sp>
          <p:nvSpPr>
            <p:cNvPr id="5" name="TextBox 5"/>
            <p:cNvSpPr txBox="1"/>
            <p:nvPr/>
          </p:nvSpPr>
          <p:spPr>
            <a:xfrm>
              <a:off x="0" y="-9525"/>
              <a:ext cx="450706" cy="415925"/>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rot="5369066">
            <a:off x="4537543" y="4023782"/>
            <a:ext cx="2393383" cy="1721524"/>
            <a:chOff x="0" y="0"/>
            <a:chExt cx="565006" cy="406400"/>
          </a:xfrm>
        </p:grpSpPr>
        <p:sp>
          <p:nvSpPr>
            <p:cNvPr id="7" name="Freeform 7"/>
            <p:cNvSpPr/>
            <p:nvPr/>
          </p:nvSpPr>
          <p:spPr>
            <a:xfrm>
              <a:off x="0" y="0"/>
              <a:ext cx="565006" cy="406400"/>
            </a:xfrm>
            <a:custGeom>
              <a:avLst/>
              <a:gdLst/>
              <a:ahLst/>
              <a:cxnLst/>
              <a:rect l="l" t="t" r="r" b="b"/>
              <a:pathLst>
                <a:path w="565006" h="406400">
                  <a:moveTo>
                    <a:pt x="361806" y="0"/>
                  </a:moveTo>
                  <a:lnTo>
                    <a:pt x="0" y="0"/>
                  </a:lnTo>
                  <a:lnTo>
                    <a:pt x="0" y="406400"/>
                  </a:lnTo>
                  <a:lnTo>
                    <a:pt x="361806" y="406400"/>
                  </a:lnTo>
                  <a:lnTo>
                    <a:pt x="565006" y="203200"/>
                  </a:lnTo>
                  <a:lnTo>
                    <a:pt x="361806" y="0"/>
                  </a:lnTo>
                  <a:close/>
                </a:path>
              </a:pathLst>
            </a:custGeom>
            <a:solidFill>
              <a:srgbClr val="045174"/>
            </a:solidFill>
          </p:spPr>
          <p:txBody>
            <a:bodyPr/>
            <a:lstStyle/>
            <a:p>
              <a:endParaRPr lang="en-CA"/>
            </a:p>
          </p:txBody>
        </p:sp>
        <p:sp>
          <p:nvSpPr>
            <p:cNvPr id="8" name="TextBox 8"/>
            <p:cNvSpPr txBox="1"/>
            <p:nvPr/>
          </p:nvSpPr>
          <p:spPr>
            <a:xfrm>
              <a:off x="0" y="-9525"/>
              <a:ext cx="450706" cy="415925"/>
            </a:xfrm>
            <a:prstGeom prst="rect">
              <a:avLst/>
            </a:prstGeom>
          </p:spPr>
          <p:txBody>
            <a:bodyPr lIns="50800" tIns="50800" rIns="50800" bIns="50800" rtlCol="0" anchor="ctr"/>
            <a:lstStyle/>
            <a:p>
              <a:pPr algn="ctr">
                <a:lnSpc>
                  <a:spcPts val="2879"/>
                </a:lnSpc>
              </a:pPr>
              <a:endParaRPr/>
            </a:p>
          </p:txBody>
        </p:sp>
      </p:grpSp>
      <p:grpSp>
        <p:nvGrpSpPr>
          <p:cNvPr id="9" name="Group 9"/>
          <p:cNvGrpSpPr/>
          <p:nvPr/>
        </p:nvGrpSpPr>
        <p:grpSpPr>
          <a:xfrm rot="5369066">
            <a:off x="1760451" y="2827139"/>
            <a:ext cx="1721524" cy="17215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cap="sq">
              <a:noFill/>
              <a:prstDash val="solid"/>
              <a:miter/>
            </a:ln>
          </p:spPr>
          <p:txBody>
            <a:bodyPr/>
            <a:lstStyle/>
            <a:p>
              <a:endParaRPr lang="en-CA"/>
            </a:p>
          </p:txBody>
        </p:sp>
        <p:sp>
          <p:nvSpPr>
            <p:cNvPr id="11" name="TextBox 11"/>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rot="5369066">
            <a:off x="4862705" y="2827139"/>
            <a:ext cx="1721524" cy="172152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cap="sq">
              <a:noFill/>
              <a:prstDash val="solid"/>
              <a:miter/>
            </a:ln>
          </p:spPr>
          <p:txBody>
            <a:bodyPr/>
            <a:lstStyle/>
            <a:p>
              <a:endParaRPr lang="en-CA"/>
            </a:p>
          </p:txBody>
        </p:sp>
        <p:sp>
          <p:nvSpPr>
            <p:cNvPr id="14" name="TextBox 14"/>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sp>
        <p:nvSpPr>
          <p:cNvPr id="15" name="Freeform 15"/>
          <p:cNvSpPr/>
          <p:nvPr/>
        </p:nvSpPr>
        <p:spPr>
          <a:xfrm>
            <a:off x="1641979" y="2819428"/>
            <a:ext cx="1958468" cy="1958468"/>
          </a:xfrm>
          <a:custGeom>
            <a:avLst/>
            <a:gdLst/>
            <a:ahLst/>
            <a:cxnLst/>
            <a:rect l="l" t="t" r="r" b="b"/>
            <a:pathLst>
              <a:path w="1958468" h="1958468">
                <a:moveTo>
                  <a:pt x="0" y="0"/>
                </a:moveTo>
                <a:lnTo>
                  <a:pt x="1958468" y="0"/>
                </a:lnTo>
                <a:lnTo>
                  <a:pt x="1958468" y="1958469"/>
                </a:lnTo>
                <a:lnTo>
                  <a:pt x="0" y="1958469"/>
                </a:lnTo>
                <a:lnTo>
                  <a:pt x="0" y="0"/>
                </a:lnTo>
                <a:close/>
              </a:path>
            </a:pathLst>
          </a:custGeom>
          <a:blipFill>
            <a:blip r:embed="rId3">
              <a:alphaModFix amt="28000"/>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6" name="Freeform 16"/>
          <p:cNvSpPr/>
          <p:nvPr/>
        </p:nvSpPr>
        <p:spPr>
          <a:xfrm>
            <a:off x="4744232" y="2819428"/>
            <a:ext cx="1958468" cy="1958468"/>
          </a:xfrm>
          <a:custGeom>
            <a:avLst/>
            <a:gdLst/>
            <a:ahLst/>
            <a:cxnLst/>
            <a:rect l="l" t="t" r="r" b="b"/>
            <a:pathLst>
              <a:path w="1958468" h="1958468">
                <a:moveTo>
                  <a:pt x="0" y="0"/>
                </a:moveTo>
                <a:lnTo>
                  <a:pt x="1958469" y="0"/>
                </a:lnTo>
                <a:lnTo>
                  <a:pt x="1958469" y="1958469"/>
                </a:lnTo>
                <a:lnTo>
                  <a:pt x="0" y="1958469"/>
                </a:lnTo>
                <a:lnTo>
                  <a:pt x="0" y="0"/>
                </a:lnTo>
                <a:close/>
              </a:path>
            </a:pathLst>
          </a:custGeom>
          <a:blipFill>
            <a:blip r:embed="rId3">
              <a:alphaModFix amt="28000"/>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17" name="Group 17"/>
          <p:cNvGrpSpPr/>
          <p:nvPr/>
        </p:nvGrpSpPr>
        <p:grpSpPr>
          <a:xfrm rot="5369066">
            <a:off x="1959729" y="3026416"/>
            <a:ext cx="1322970" cy="132297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CA"/>
            </a:p>
          </p:txBody>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20" name="Group 20"/>
          <p:cNvGrpSpPr/>
          <p:nvPr/>
        </p:nvGrpSpPr>
        <p:grpSpPr>
          <a:xfrm rot="5369066">
            <a:off x="5061982" y="3026416"/>
            <a:ext cx="1322970" cy="132297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CA"/>
            </a:p>
          </p:txBody>
        </p:sp>
        <p:sp>
          <p:nvSpPr>
            <p:cNvPr id="22" name="TextBox 22"/>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sp>
        <p:nvSpPr>
          <p:cNvPr id="23" name="Freeform 23"/>
          <p:cNvSpPr/>
          <p:nvPr/>
        </p:nvSpPr>
        <p:spPr>
          <a:xfrm>
            <a:off x="-1448476" y="6607411"/>
            <a:ext cx="23135564" cy="57839"/>
          </a:xfrm>
          <a:custGeom>
            <a:avLst/>
            <a:gdLst/>
            <a:ahLst/>
            <a:cxnLst/>
            <a:rect l="l" t="t" r="r" b="b"/>
            <a:pathLst>
              <a:path w="23135564" h="57839">
                <a:moveTo>
                  <a:pt x="0" y="0"/>
                </a:moveTo>
                <a:lnTo>
                  <a:pt x="23135564" y="0"/>
                </a:lnTo>
                <a:lnTo>
                  <a:pt x="23135564" y="57839"/>
                </a:lnTo>
                <a:lnTo>
                  <a:pt x="0" y="57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24" name="Group 24"/>
          <p:cNvGrpSpPr/>
          <p:nvPr/>
        </p:nvGrpSpPr>
        <p:grpSpPr>
          <a:xfrm rot="2954012">
            <a:off x="2398393" y="6377695"/>
            <a:ext cx="459432" cy="45943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w="57150" cap="sq">
              <a:solidFill>
                <a:srgbClr val="FFFFFF"/>
              </a:solidFill>
              <a:prstDash val="solid"/>
              <a:miter/>
            </a:ln>
          </p:spPr>
          <p:txBody>
            <a:bodyPr/>
            <a:lstStyle/>
            <a:p>
              <a:endParaRPr lang="en-CA"/>
            </a:p>
          </p:txBody>
        </p:sp>
        <p:sp>
          <p:nvSpPr>
            <p:cNvPr id="26" name="TextBox 26"/>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27" name="Group 27"/>
          <p:cNvGrpSpPr/>
          <p:nvPr/>
        </p:nvGrpSpPr>
        <p:grpSpPr>
          <a:xfrm rot="2954012">
            <a:off x="5500646" y="6377695"/>
            <a:ext cx="459432" cy="45943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w="57150" cap="sq">
              <a:solidFill>
                <a:srgbClr val="FFFFFF"/>
              </a:solidFill>
              <a:prstDash val="solid"/>
              <a:miter/>
            </a:ln>
          </p:spPr>
          <p:txBody>
            <a:bodyPr/>
            <a:lstStyle/>
            <a:p>
              <a:endParaRPr lang="en-CA"/>
            </a:p>
          </p:txBody>
        </p:sp>
        <p:sp>
          <p:nvSpPr>
            <p:cNvPr id="29" name="TextBox 29"/>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30" name="Group 30"/>
          <p:cNvGrpSpPr/>
          <p:nvPr/>
        </p:nvGrpSpPr>
        <p:grpSpPr>
          <a:xfrm rot="5369066">
            <a:off x="7639796" y="4023782"/>
            <a:ext cx="2393383" cy="1721524"/>
            <a:chOff x="0" y="0"/>
            <a:chExt cx="565006" cy="406400"/>
          </a:xfrm>
        </p:grpSpPr>
        <p:sp>
          <p:nvSpPr>
            <p:cNvPr id="31" name="Freeform 31"/>
            <p:cNvSpPr/>
            <p:nvPr/>
          </p:nvSpPr>
          <p:spPr>
            <a:xfrm>
              <a:off x="0" y="0"/>
              <a:ext cx="565006" cy="406400"/>
            </a:xfrm>
            <a:custGeom>
              <a:avLst/>
              <a:gdLst/>
              <a:ahLst/>
              <a:cxnLst/>
              <a:rect l="l" t="t" r="r" b="b"/>
              <a:pathLst>
                <a:path w="565006" h="406400">
                  <a:moveTo>
                    <a:pt x="361806" y="0"/>
                  </a:moveTo>
                  <a:lnTo>
                    <a:pt x="0" y="0"/>
                  </a:lnTo>
                  <a:lnTo>
                    <a:pt x="0" y="406400"/>
                  </a:lnTo>
                  <a:lnTo>
                    <a:pt x="361806" y="406400"/>
                  </a:lnTo>
                  <a:lnTo>
                    <a:pt x="565006" y="203200"/>
                  </a:lnTo>
                  <a:lnTo>
                    <a:pt x="361806" y="0"/>
                  </a:lnTo>
                  <a:close/>
                </a:path>
              </a:pathLst>
            </a:custGeom>
            <a:solidFill>
              <a:srgbClr val="045174"/>
            </a:solidFill>
          </p:spPr>
          <p:txBody>
            <a:bodyPr/>
            <a:lstStyle/>
            <a:p>
              <a:endParaRPr lang="en-CA"/>
            </a:p>
          </p:txBody>
        </p:sp>
        <p:sp>
          <p:nvSpPr>
            <p:cNvPr id="32" name="TextBox 32"/>
            <p:cNvSpPr txBox="1"/>
            <p:nvPr/>
          </p:nvSpPr>
          <p:spPr>
            <a:xfrm>
              <a:off x="0" y="-9525"/>
              <a:ext cx="450706" cy="415925"/>
            </a:xfrm>
            <a:prstGeom prst="rect">
              <a:avLst/>
            </a:prstGeom>
          </p:spPr>
          <p:txBody>
            <a:bodyPr lIns="50800" tIns="50800" rIns="50800" bIns="50800" rtlCol="0" anchor="ctr"/>
            <a:lstStyle/>
            <a:p>
              <a:pPr algn="ctr">
                <a:lnSpc>
                  <a:spcPts val="2879"/>
                </a:lnSpc>
              </a:pPr>
              <a:endParaRPr/>
            </a:p>
          </p:txBody>
        </p:sp>
      </p:grpSp>
      <p:grpSp>
        <p:nvGrpSpPr>
          <p:cNvPr id="33" name="Group 33"/>
          <p:cNvGrpSpPr/>
          <p:nvPr/>
        </p:nvGrpSpPr>
        <p:grpSpPr>
          <a:xfrm rot="5369066">
            <a:off x="7964958" y="2827139"/>
            <a:ext cx="1721524" cy="172152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cap="sq">
              <a:noFill/>
              <a:prstDash val="solid"/>
              <a:miter/>
            </a:ln>
          </p:spPr>
          <p:txBody>
            <a:bodyPr/>
            <a:lstStyle/>
            <a:p>
              <a:endParaRPr lang="en-CA"/>
            </a:p>
          </p:txBody>
        </p:sp>
        <p:sp>
          <p:nvSpPr>
            <p:cNvPr id="35" name="TextBox 35"/>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sp>
        <p:nvSpPr>
          <p:cNvPr id="36" name="Freeform 36"/>
          <p:cNvSpPr/>
          <p:nvPr/>
        </p:nvSpPr>
        <p:spPr>
          <a:xfrm>
            <a:off x="7839590" y="2819428"/>
            <a:ext cx="1958468" cy="1958468"/>
          </a:xfrm>
          <a:custGeom>
            <a:avLst/>
            <a:gdLst/>
            <a:ahLst/>
            <a:cxnLst/>
            <a:rect l="l" t="t" r="r" b="b"/>
            <a:pathLst>
              <a:path w="1958468" h="1958468">
                <a:moveTo>
                  <a:pt x="0" y="0"/>
                </a:moveTo>
                <a:lnTo>
                  <a:pt x="1958468" y="0"/>
                </a:lnTo>
                <a:lnTo>
                  <a:pt x="1958468" y="1958469"/>
                </a:lnTo>
                <a:lnTo>
                  <a:pt x="0" y="1958469"/>
                </a:lnTo>
                <a:lnTo>
                  <a:pt x="0" y="0"/>
                </a:lnTo>
                <a:close/>
              </a:path>
            </a:pathLst>
          </a:custGeom>
          <a:blipFill>
            <a:blip r:embed="rId3">
              <a:alphaModFix amt="28000"/>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37" name="Group 37"/>
          <p:cNvGrpSpPr/>
          <p:nvPr/>
        </p:nvGrpSpPr>
        <p:grpSpPr>
          <a:xfrm rot="5369066">
            <a:off x="8164235" y="3026416"/>
            <a:ext cx="1322970" cy="1322970"/>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CA"/>
            </a:p>
          </p:txBody>
        </p:sp>
        <p:sp>
          <p:nvSpPr>
            <p:cNvPr id="39" name="TextBox 39"/>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40" name="Group 40"/>
          <p:cNvGrpSpPr/>
          <p:nvPr/>
        </p:nvGrpSpPr>
        <p:grpSpPr>
          <a:xfrm rot="2954012">
            <a:off x="8602899" y="6377695"/>
            <a:ext cx="459432" cy="45943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w="57150" cap="sq">
              <a:solidFill>
                <a:srgbClr val="FFFFFF"/>
              </a:solidFill>
              <a:prstDash val="solid"/>
              <a:miter/>
            </a:ln>
          </p:spPr>
          <p:txBody>
            <a:bodyPr/>
            <a:lstStyle/>
            <a:p>
              <a:endParaRPr lang="en-CA"/>
            </a:p>
          </p:txBody>
        </p:sp>
        <p:sp>
          <p:nvSpPr>
            <p:cNvPr id="42" name="TextBox 42"/>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43" name="Group 43"/>
          <p:cNvGrpSpPr/>
          <p:nvPr/>
        </p:nvGrpSpPr>
        <p:grpSpPr>
          <a:xfrm rot="5369066">
            <a:off x="10742049" y="4023782"/>
            <a:ext cx="2393383" cy="1721524"/>
            <a:chOff x="0" y="0"/>
            <a:chExt cx="565006" cy="406400"/>
          </a:xfrm>
        </p:grpSpPr>
        <p:sp>
          <p:nvSpPr>
            <p:cNvPr id="44" name="Freeform 44"/>
            <p:cNvSpPr/>
            <p:nvPr/>
          </p:nvSpPr>
          <p:spPr>
            <a:xfrm>
              <a:off x="0" y="0"/>
              <a:ext cx="565006" cy="406400"/>
            </a:xfrm>
            <a:custGeom>
              <a:avLst/>
              <a:gdLst/>
              <a:ahLst/>
              <a:cxnLst/>
              <a:rect l="l" t="t" r="r" b="b"/>
              <a:pathLst>
                <a:path w="565006" h="406400">
                  <a:moveTo>
                    <a:pt x="361806" y="0"/>
                  </a:moveTo>
                  <a:lnTo>
                    <a:pt x="0" y="0"/>
                  </a:lnTo>
                  <a:lnTo>
                    <a:pt x="0" y="406400"/>
                  </a:lnTo>
                  <a:lnTo>
                    <a:pt x="361806" y="406400"/>
                  </a:lnTo>
                  <a:lnTo>
                    <a:pt x="565006" y="203200"/>
                  </a:lnTo>
                  <a:lnTo>
                    <a:pt x="361806" y="0"/>
                  </a:lnTo>
                  <a:close/>
                </a:path>
              </a:pathLst>
            </a:custGeom>
            <a:solidFill>
              <a:srgbClr val="045174"/>
            </a:solidFill>
          </p:spPr>
          <p:txBody>
            <a:bodyPr/>
            <a:lstStyle/>
            <a:p>
              <a:endParaRPr lang="en-CA"/>
            </a:p>
          </p:txBody>
        </p:sp>
        <p:sp>
          <p:nvSpPr>
            <p:cNvPr id="45" name="TextBox 45"/>
            <p:cNvSpPr txBox="1"/>
            <p:nvPr/>
          </p:nvSpPr>
          <p:spPr>
            <a:xfrm>
              <a:off x="0" y="-9525"/>
              <a:ext cx="450706" cy="415925"/>
            </a:xfrm>
            <a:prstGeom prst="rect">
              <a:avLst/>
            </a:prstGeom>
          </p:spPr>
          <p:txBody>
            <a:bodyPr lIns="50800" tIns="50800" rIns="50800" bIns="50800" rtlCol="0" anchor="ctr"/>
            <a:lstStyle/>
            <a:p>
              <a:pPr algn="ctr">
                <a:lnSpc>
                  <a:spcPts val="2879"/>
                </a:lnSpc>
              </a:pPr>
              <a:endParaRPr/>
            </a:p>
          </p:txBody>
        </p:sp>
      </p:grpSp>
      <p:grpSp>
        <p:nvGrpSpPr>
          <p:cNvPr id="46" name="Group 46"/>
          <p:cNvGrpSpPr/>
          <p:nvPr/>
        </p:nvGrpSpPr>
        <p:grpSpPr>
          <a:xfrm rot="5369066">
            <a:off x="11067211" y="2827139"/>
            <a:ext cx="1721524" cy="1721524"/>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cap="sq">
              <a:noFill/>
              <a:prstDash val="solid"/>
              <a:miter/>
            </a:ln>
          </p:spPr>
          <p:txBody>
            <a:bodyPr/>
            <a:lstStyle/>
            <a:p>
              <a:endParaRPr lang="en-CA"/>
            </a:p>
          </p:txBody>
        </p:sp>
        <p:sp>
          <p:nvSpPr>
            <p:cNvPr id="48" name="TextBox 48"/>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sp>
        <p:nvSpPr>
          <p:cNvPr id="49" name="Freeform 49"/>
          <p:cNvSpPr/>
          <p:nvPr/>
        </p:nvSpPr>
        <p:spPr>
          <a:xfrm>
            <a:off x="10934948" y="2819428"/>
            <a:ext cx="1958468" cy="1958468"/>
          </a:xfrm>
          <a:custGeom>
            <a:avLst/>
            <a:gdLst/>
            <a:ahLst/>
            <a:cxnLst/>
            <a:rect l="l" t="t" r="r" b="b"/>
            <a:pathLst>
              <a:path w="1958468" h="1958468">
                <a:moveTo>
                  <a:pt x="0" y="0"/>
                </a:moveTo>
                <a:lnTo>
                  <a:pt x="1958468" y="0"/>
                </a:lnTo>
                <a:lnTo>
                  <a:pt x="1958468" y="1958469"/>
                </a:lnTo>
                <a:lnTo>
                  <a:pt x="0" y="1958469"/>
                </a:lnTo>
                <a:lnTo>
                  <a:pt x="0" y="0"/>
                </a:lnTo>
                <a:close/>
              </a:path>
            </a:pathLst>
          </a:custGeom>
          <a:blipFill>
            <a:blip r:embed="rId3">
              <a:alphaModFix amt="28000"/>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50" name="Group 50"/>
          <p:cNvGrpSpPr/>
          <p:nvPr/>
        </p:nvGrpSpPr>
        <p:grpSpPr>
          <a:xfrm rot="5369066">
            <a:off x="11266488" y="3026416"/>
            <a:ext cx="1322970" cy="1322970"/>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CA"/>
            </a:p>
          </p:txBody>
        </p:sp>
        <p:sp>
          <p:nvSpPr>
            <p:cNvPr id="52" name="TextBox 52"/>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53" name="Group 53"/>
          <p:cNvGrpSpPr/>
          <p:nvPr/>
        </p:nvGrpSpPr>
        <p:grpSpPr>
          <a:xfrm rot="2954012">
            <a:off x="11705152" y="6377695"/>
            <a:ext cx="459432" cy="459432"/>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w="57150" cap="sq">
              <a:solidFill>
                <a:srgbClr val="FFFFFF"/>
              </a:solidFill>
              <a:prstDash val="solid"/>
              <a:miter/>
            </a:ln>
          </p:spPr>
          <p:txBody>
            <a:bodyPr/>
            <a:lstStyle/>
            <a:p>
              <a:endParaRPr lang="en-CA"/>
            </a:p>
          </p:txBody>
        </p:sp>
        <p:sp>
          <p:nvSpPr>
            <p:cNvPr id="55" name="TextBox 55"/>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56" name="Group 56"/>
          <p:cNvGrpSpPr/>
          <p:nvPr/>
        </p:nvGrpSpPr>
        <p:grpSpPr>
          <a:xfrm rot="5369066">
            <a:off x="13844302" y="4023782"/>
            <a:ext cx="2393383" cy="1721524"/>
            <a:chOff x="0" y="0"/>
            <a:chExt cx="565006" cy="406400"/>
          </a:xfrm>
        </p:grpSpPr>
        <p:sp>
          <p:nvSpPr>
            <p:cNvPr id="57" name="Freeform 57"/>
            <p:cNvSpPr/>
            <p:nvPr/>
          </p:nvSpPr>
          <p:spPr>
            <a:xfrm>
              <a:off x="0" y="0"/>
              <a:ext cx="565006" cy="406400"/>
            </a:xfrm>
            <a:custGeom>
              <a:avLst/>
              <a:gdLst/>
              <a:ahLst/>
              <a:cxnLst/>
              <a:rect l="l" t="t" r="r" b="b"/>
              <a:pathLst>
                <a:path w="565006" h="406400">
                  <a:moveTo>
                    <a:pt x="361806" y="0"/>
                  </a:moveTo>
                  <a:lnTo>
                    <a:pt x="0" y="0"/>
                  </a:lnTo>
                  <a:lnTo>
                    <a:pt x="0" y="406400"/>
                  </a:lnTo>
                  <a:lnTo>
                    <a:pt x="361806" y="406400"/>
                  </a:lnTo>
                  <a:lnTo>
                    <a:pt x="565006" y="203200"/>
                  </a:lnTo>
                  <a:lnTo>
                    <a:pt x="361806" y="0"/>
                  </a:lnTo>
                  <a:close/>
                </a:path>
              </a:pathLst>
            </a:custGeom>
            <a:solidFill>
              <a:srgbClr val="045174"/>
            </a:solidFill>
          </p:spPr>
          <p:txBody>
            <a:bodyPr/>
            <a:lstStyle/>
            <a:p>
              <a:endParaRPr lang="en-CA"/>
            </a:p>
          </p:txBody>
        </p:sp>
        <p:sp>
          <p:nvSpPr>
            <p:cNvPr id="58" name="TextBox 58"/>
            <p:cNvSpPr txBox="1"/>
            <p:nvPr/>
          </p:nvSpPr>
          <p:spPr>
            <a:xfrm>
              <a:off x="0" y="-9525"/>
              <a:ext cx="450706" cy="415925"/>
            </a:xfrm>
            <a:prstGeom prst="rect">
              <a:avLst/>
            </a:prstGeom>
          </p:spPr>
          <p:txBody>
            <a:bodyPr lIns="50800" tIns="50800" rIns="50800" bIns="50800" rtlCol="0" anchor="ctr"/>
            <a:lstStyle/>
            <a:p>
              <a:pPr algn="ctr">
                <a:lnSpc>
                  <a:spcPts val="2879"/>
                </a:lnSpc>
              </a:pPr>
              <a:endParaRPr/>
            </a:p>
          </p:txBody>
        </p:sp>
      </p:grpSp>
      <p:grpSp>
        <p:nvGrpSpPr>
          <p:cNvPr id="59" name="Group 59"/>
          <p:cNvGrpSpPr/>
          <p:nvPr/>
        </p:nvGrpSpPr>
        <p:grpSpPr>
          <a:xfrm rot="5369066">
            <a:off x="14169464" y="2827139"/>
            <a:ext cx="1721524" cy="1721524"/>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cap="sq">
              <a:noFill/>
              <a:prstDash val="solid"/>
              <a:miter/>
            </a:ln>
          </p:spPr>
          <p:txBody>
            <a:bodyPr/>
            <a:lstStyle/>
            <a:p>
              <a:endParaRPr lang="en-CA"/>
            </a:p>
          </p:txBody>
        </p:sp>
        <p:sp>
          <p:nvSpPr>
            <p:cNvPr id="61" name="TextBox 61"/>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sp>
        <p:nvSpPr>
          <p:cNvPr id="62" name="Freeform 62"/>
          <p:cNvSpPr/>
          <p:nvPr/>
        </p:nvSpPr>
        <p:spPr>
          <a:xfrm>
            <a:off x="14030306" y="2819428"/>
            <a:ext cx="1958468" cy="1958468"/>
          </a:xfrm>
          <a:custGeom>
            <a:avLst/>
            <a:gdLst/>
            <a:ahLst/>
            <a:cxnLst/>
            <a:rect l="l" t="t" r="r" b="b"/>
            <a:pathLst>
              <a:path w="1958468" h="1958468">
                <a:moveTo>
                  <a:pt x="0" y="0"/>
                </a:moveTo>
                <a:lnTo>
                  <a:pt x="1958468" y="0"/>
                </a:lnTo>
                <a:lnTo>
                  <a:pt x="1958468" y="1958469"/>
                </a:lnTo>
                <a:lnTo>
                  <a:pt x="0" y="1958469"/>
                </a:lnTo>
                <a:lnTo>
                  <a:pt x="0" y="0"/>
                </a:lnTo>
                <a:close/>
              </a:path>
            </a:pathLst>
          </a:custGeom>
          <a:blipFill>
            <a:blip r:embed="rId3">
              <a:alphaModFix amt="28000"/>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63" name="Group 63"/>
          <p:cNvGrpSpPr/>
          <p:nvPr/>
        </p:nvGrpSpPr>
        <p:grpSpPr>
          <a:xfrm rot="5369066">
            <a:off x="14368741" y="3026416"/>
            <a:ext cx="1322970" cy="1322970"/>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CA"/>
            </a:p>
          </p:txBody>
        </p:sp>
        <p:sp>
          <p:nvSpPr>
            <p:cNvPr id="65" name="TextBox 65"/>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grpSp>
        <p:nvGrpSpPr>
          <p:cNvPr id="66" name="Group 66"/>
          <p:cNvGrpSpPr/>
          <p:nvPr/>
        </p:nvGrpSpPr>
        <p:grpSpPr>
          <a:xfrm rot="2954012">
            <a:off x="14807405" y="6377695"/>
            <a:ext cx="459432" cy="459432"/>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F3D"/>
            </a:solidFill>
            <a:ln w="57150" cap="sq">
              <a:solidFill>
                <a:srgbClr val="FFFFFF"/>
              </a:solidFill>
              <a:prstDash val="solid"/>
              <a:miter/>
            </a:ln>
          </p:spPr>
          <p:txBody>
            <a:bodyPr/>
            <a:lstStyle/>
            <a:p>
              <a:endParaRPr lang="en-CA"/>
            </a:p>
          </p:txBody>
        </p:sp>
        <p:sp>
          <p:nvSpPr>
            <p:cNvPr id="68" name="TextBox 68"/>
            <p:cNvSpPr txBox="1"/>
            <p:nvPr/>
          </p:nvSpPr>
          <p:spPr>
            <a:xfrm>
              <a:off x="76200" y="66675"/>
              <a:ext cx="660400" cy="669925"/>
            </a:xfrm>
            <a:prstGeom prst="rect">
              <a:avLst/>
            </a:prstGeom>
          </p:spPr>
          <p:txBody>
            <a:bodyPr lIns="50800" tIns="50800" rIns="50800" bIns="50800" rtlCol="0" anchor="ctr"/>
            <a:lstStyle/>
            <a:p>
              <a:pPr algn="ctr">
                <a:lnSpc>
                  <a:spcPts val="2879"/>
                </a:lnSpc>
              </a:pPr>
              <a:endParaRPr/>
            </a:p>
          </p:txBody>
        </p:sp>
      </p:grpSp>
      <p:sp>
        <p:nvSpPr>
          <p:cNvPr id="69" name="Freeform 69"/>
          <p:cNvSpPr/>
          <p:nvPr/>
        </p:nvSpPr>
        <p:spPr>
          <a:xfrm>
            <a:off x="2150408" y="3217095"/>
            <a:ext cx="941611" cy="941611"/>
          </a:xfrm>
          <a:custGeom>
            <a:avLst/>
            <a:gdLst/>
            <a:ahLst/>
            <a:cxnLst/>
            <a:rect l="l" t="t" r="r" b="b"/>
            <a:pathLst>
              <a:path w="941611" h="941611">
                <a:moveTo>
                  <a:pt x="0" y="0"/>
                </a:moveTo>
                <a:lnTo>
                  <a:pt x="941611" y="0"/>
                </a:lnTo>
                <a:lnTo>
                  <a:pt x="941611" y="941611"/>
                </a:lnTo>
                <a:lnTo>
                  <a:pt x="0" y="9416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70" name="Freeform 70"/>
          <p:cNvSpPr/>
          <p:nvPr/>
        </p:nvSpPr>
        <p:spPr>
          <a:xfrm>
            <a:off x="8437025" y="3276584"/>
            <a:ext cx="777389" cy="822634"/>
          </a:xfrm>
          <a:custGeom>
            <a:avLst/>
            <a:gdLst/>
            <a:ahLst/>
            <a:cxnLst/>
            <a:rect l="l" t="t" r="r" b="b"/>
            <a:pathLst>
              <a:path w="777389" h="822634">
                <a:moveTo>
                  <a:pt x="0" y="0"/>
                </a:moveTo>
                <a:lnTo>
                  <a:pt x="777389" y="0"/>
                </a:lnTo>
                <a:lnTo>
                  <a:pt x="777389" y="822634"/>
                </a:lnTo>
                <a:lnTo>
                  <a:pt x="0" y="822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1" name="Freeform 71"/>
          <p:cNvSpPr/>
          <p:nvPr/>
        </p:nvSpPr>
        <p:spPr>
          <a:xfrm>
            <a:off x="11498842" y="3230162"/>
            <a:ext cx="858261" cy="915478"/>
          </a:xfrm>
          <a:custGeom>
            <a:avLst/>
            <a:gdLst/>
            <a:ahLst/>
            <a:cxnLst/>
            <a:rect l="l" t="t" r="r" b="b"/>
            <a:pathLst>
              <a:path w="858261" h="915478">
                <a:moveTo>
                  <a:pt x="0" y="0"/>
                </a:moveTo>
                <a:lnTo>
                  <a:pt x="858261" y="0"/>
                </a:lnTo>
                <a:lnTo>
                  <a:pt x="858261" y="915478"/>
                </a:lnTo>
                <a:lnTo>
                  <a:pt x="0" y="9154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72" name="Freeform 72"/>
          <p:cNvSpPr/>
          <p:nvPr/>
        </p:nvSpPr>
        <p:spPr>
          <a:xfrm>
            <a:off x="14621312" y="3299943"/>
            <a:ext cx="817828" cy="775915"/>
          </a:xfrm>
          <a:custGeom>
            <a:avLst/>
            <a:gdLst/>
            <a:ahLst/>
            <a:cxnLst/>
            <a:rect l="l" t="t" r="r" b="b"/>
            <a:pathLst>
              <a:path w="817828" h="775915">
                <a:moveTo>
                  <a:pt x="0" y="0"/>
                </a:moveTo>
                <a:lnTo>
                  <a:pt x="817828" y="0"/>
                </a:lnTo>
                <a:lnTo>
                  <a:pt x="817828" y="775915"/>
                </a:lnTo>
                <a:lnTo>
                  <a:pt x="0" y="7759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73" name="Freeform 73"/>
          <p:cNvSpPr/>
          <p:nvPr/>
        </p:nvSpPr>
        <p:spPr>
          <a:xfrm>
            <a:off x="5348878" y="3230162"/>
            <a:ext cx="785737" cy="813182"/>
          </a:xfrm>
          <a:custGeom>
            <a:avLst/>
            <a:gdLst/>
            <a:ahLst/>
            <a:cxnLst/>
            <a:rect l="l" t="t" r="r" b="b"/>
            <a:pathLst>
              <a:path w="785737" h="813182">
                <a:moveTo>
                  <a:pt x="0" y="0"/>
                </a:moveTo>
                <a:lnTo>
                  <a:pt x="785737" y="0"/>
                </a:lnTo>
                <a:lnTo>
                  <a:pt x="785737" y="813182"/>
                </a:lnTo>
                <a:lnTo>
                  <a:pt x="0" y="8131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74" name="TextBox 74"/>
          <p:cNvSpPr txBox="1"/>
          <p:nvPr/>
        </p:nvSpPr>
        <p:spPr>
          <a:xfrm>
            <a:off x="1752740" y="1019175"/>
            <a:ext cx="14286339" cy="800100"/>
          </a:xfrm>
          <a:prstGeom prst="rect">
            <a:avLst/>
          </a:prstGeom>
        </p:spPr>
        <p:txBody>
          <a:bodyPr wrap="square" lIns="0" tIns="0" rIns="0" bIns="0" rtlCol="0" anchor="t">
            <a:spAutoFit/>
          </a:bodyPr>
          <a:lstStyle/>
          <a:p>
            <a:pPr algn="ctr">
              <a:lnSpc>
                <a:spcPts val="6240"/>
              </a:lnSpc>
            </a:pPr>
            <a:r>
              <a:rPr lang="en-US" sz="5200" b="1" dirty="0">
                <a:solidFill>
                  <a:srgbClr val="001F3D"/>
                </a:solidFill>
                <a:latin typeface="Roboto Bold"/>
                <a:ea typeface="Roboto Bold"/>
                <a:cs typeface="Roboto Bold"/>
                <a:sym typeface="Roboto Bold"/>
              </a:rPr>
              <a:t>A Program Designed to Mirror the Provinces</a:t>
            </a:r>
          </a:p>
        </p:txBody>
      </p:sp>
      <p:sp>
        <p:nvSpPr>
          <p:cNvPr id="75" name="TextBox 75"/>
          <p:cNvSpPr txBox="1"/>
          <p:nvPr/>
        </p:nvSpPr>
        <p:spPr>
          <a:xfrm>
            <a:off x="1074343" y="7330611"/>
            <a:ext cx="2796336" cy="1809376"/>
          </a:xfrm>
          <a:prstGeom prst="rect">
            <a:avLst/>
          </a:prstGeom>
        </p:spPr>
        <p:txBody>
          <a:bodyPr lIns="0" tIns="0" rIns="0" bIns="0" rtlCol="0" anchor="t">
            <a:spAutoFit/>
          </a:bodyPr>
          <a:lstStyle/>
          <a:p>
            <a:pPr algn="ctr">
              <a:lnSpc>
                <a:spcPts val="2885"/>
              </a:lnSpc>
            </a:pPr>
            <a:r>
              <a:rPr lang="en-US" sz="2404" b="1">
                <a:solidFill>
                  <a:srgbClr val="001F3D"/>
                </a:solidFill>
                <a:latin typeface="Roboto Bold"/>
                <a:ea typeface="Roboto Bold"/>
                <a:cs typeface="Roboto Bold"/>
                <a:sym typeface="Roboto Bold"/>
              </a:rPr>
              <a:t>First Nation Income Assistance was designed to mirror provincial programs</a:t>
            </a:r>
          </a:p>
          <a:p>
            <a:pPr algn="ctr">
              <a:lnSpc>
                <a:spcPts val="2885"/>
              </a:lnSpc>
            </a:pPr>
            <a:endParaRPr lang="en-US" sz="2404" b="1">
              <a:solidFill>
                <a:srgbClr val="001F3D"/>
              </a:solidFill>
              <a:latin typeface="Roboto Bold"/>
              <a:ea typeface="Roboto Bold"/>
              <a:cs typeface="Roboto Bold"/>
              <a:sym typeface="Roboto Bold"/>
            </a:endParaRPr>
          </a:p>
        </p:txBody>
      </p:sp>
      <p:sp>
        <p:nvSpPr>
          <p:cNvPr id="76" name="TextBox 76"/>
          <p:cNvSpPr txBox="1"/>
          <p:nvPr/>
        </p:nvSpPr>
        <p:spPr>
          <a:xfrm>
            <a:off x="4176597" y="7330611"/>
            <a:ext cx="2796336" cy="1809376"/>
          </a:xfrm>
          <a:prstGeom prst="rect">
            <a:avLst/>
          </a:prstGeom>
        </p:spPr>
        <p:txBody>
          <a:bodyPr lIns="0" tIns="0" rIns="0" bIns="0" rtlCol="0" anchor="t">
            <a:spAutoFit/>
          </a:bodyPr>
          <a:lstStyle/>
          <a:p>
            <a:pPr algn="ctr">
              <a:lnSpc>
                <a:spcPts val="2885"/>
              </a:lnSpc>
            </a:pPr>
            <a:r>
              <a:rPr lang="en-US" sz="2404" b="1">
                <a:solidFill>
                  <a:srgbClr val="001F3D"/>
                </a:solidFill>
                <a:latin typeface="Roboto Bold"/>
                <a:ea typeface="Roboto Bold"/>
                <a:cs typeface="Roboto Bold"/>
                <a:sym typeface="Roboto Bold"/>
              </a:rPr>
              <a:t>Rates, eligibility rules, and policy interpretations align with provinces</a:t>
            </a:r>
          </a:p>
          <a:p>
            <a:pPr algn="ctr">
              <a:lnSpc>
                <a:spcPts val="2885"/>
              </a:lnSpc>
            </a:pPr>
            <a:endParaRPr lang="en-US" sz="2404" b="1">
              <a:solidFill>
                <a:srgbClr val="001F3D"/>
              </a:solidFill>
              <a:latin typeface="Roboto Bold"/>
              <a:ea typeface="Roboto Bold"/>
              <a:cs typeface="Roboto Bold"/>
              <a:sym typeface="Roboto Bold"/>
            </a:endParaRPr>
          </a:p>
        </p:txBody>
      </p:sp>
      <p:sp>
        <p:nvSpPr>
          <p:cNvPr id="77" name="TextBox 77"/>
          <p:cNvSpPr txBox="1"/>
          <p:nvPr/>
        </p:nvSpPr>
        <p:spPr>
          <a:xfrm>
            <a:off x="7278850" y="7330611"/>
            <a:ext cx="2796336" cy="1809376"/>
          </a:xfrm>
          <a:prstGeom prst="rect">
            <a:avLst/>
          </a:prstGeom>
        </p:spPr>
        <p:txBody>
          <a:bodyPr lIns="0" tIns="0" rIns="0" bIns="0" rtlCol="0" anchor="t">
            <a:spAutoFit/>
          </a:bodyPr>
          <a:lstStyle/>
          <a:p>
            <a:pPr algn="ctr">
              <a:lnSpc>
                <a:spcPts val="2885"/>
              </a:lnSpc>
            </a:pPr>
            <a:r>
              <a:rPr lang="en-US" sz="2404" b="1">
                <a:solidFill>
                  <a:srgbClr val="001F3D"/>
                </a:solidFill>
                <a:latin typeface="Roboto Bold"/>
                <a:ea typeface="Roboto Bold"/>
                <a:cs typeface="Roboto Bold"/>
                <a:sym typeface="Roboto Bold"/>
              </a:rPr>
              <a:t>Intended to support consistency between on- and off-reserve delivery</a:t>
            </a:r>
          </a:p>
          <a:p>
            <a:pPr algn="ctr">
              <a:lnSpc>
                <a:spcPts val="2885"/>
              </a:lnSpc>
            </a:pPr>
            <a:endParaRPr lang="en-US" sz="2404" b="1">
              <a:solidFill>
                <a:srgbClr val="001F3D"/>
              </a:solidFill>
              <a:latin typeface="Roboto Bold"/>
              <a:ea typeface="Roboto Bold"/>
              <a:cs typeface="Roboto Bold"/>
              <a:sym typeface="Roboto Bold"/>
            </a:endParaRPr>
          </a:p>
        </p:txBody>
      </p:sp>
      <p:sp>
        <p:nvSpPr>
          <p:cNvPr id="78" name="TextBox 78"/>
          <p:cNvSpPr txBox="1"/>
          <p:nvPr/>
        </p:nvSpPr>
        <p:spPr>
          <a:xfrm>
            <a:off x="10381103" y="7330611"/>
            <a:ext cx="2796336" cy="1449406"/>
          </a:xfrm>
          <a:prstGeom prst="rect">
            <a:avLst/>
          </a:prstGeom>
        </p:spPr>
        <p:txBody>
          <a:bodyPr lIns="0" tIns="0" rIns="0" bIns="0" rtlCol="0" anchor="t">
            <a:spAutoFit/>
          </a:bodyPr>
          <a:lstStyle/>
          <a:p>
            <a:pPr algn="ctr">
              <a:lnSpc>
                <a:spcPts val="2885"/>
              </a:lnSpc>
            </a:pPr>
            <a:r>
              <a:rPr lang="en-US" sz="2404" b="1">
                <a:solidFill>
                  <a:srgbClr val="001F3D"/>
                </a:solidFill>
                <a:latin typeface="Roboto Bold"/>
                <a:ea typeface="Roboto Bold"/>
                <a:cs typeface="Roboto Bold"/>
                <a:sym typeface="Roboto Bold"/>
              </a:rPr>
              <a:t>Delivery contexts differ, even when policy is shared</a:t>
            </a:r>
          </a:p>
          <a:p>
            <a:pPr algn="ctr">
              <a:lnSpc>
                <a:spcPts val="2885"/>
              </a:lnSpc>
            </a:pPr>
            <a:endParaRPr lang="en-US" sz="2404" b="1">
              <a:solidFill>
                <a:srgbClr val="001F3D"/>
              </a:solidFill>
              <a:latin typeface="Roboto Bold"/>
              <a:ea typeface="Roboto Bold"/>
              <a:cs typeface="Roboto Bold"/>
              <a:sym typeface="Roboto Bold"/>
            </a:endParaRPr>
          </a:p>
        </p:txBody>
      </p:sp>
      <p:sp>
        <p:nvSpPr>
          <p:cNvPr id="79" name="TextBox 79"/>
          <p:cNvSpPr txBox="1"/>
          <p:nvPr/>
        </p:nvSpPr>
        <p:spPr>
          <a:xfrm>
            <a:off x="13483356" y="7330611"/>
            <a:ext cx="2796336" cy="2169347"/>
          </a:xfrm>
          <a:prstGeom prst="rect">
            <a:avLst/>
          </a:prstGeom>
        </p:spPr>
        <p:txBody>
          <a:bodyPr lIns="0" tIns="0" rIns="0" bIns="0" rtlCol="0" anchor="t">
            <a:spAutoFit/>
          </a:bodyPr>
          <a:lstStyle/>
          <a:p>
            <a:pPr algn="ctr">
              <a:lnSpc>
                <a:spcPts val="2885"/>
              </a:lnSpc>
            </a:pPr>
            <a:r>
              <a:rPr lang="en-US" sz="2404" b="1">
                <a:solidFill>
                  <a:srgbClr val="001F3D"/>
                </a:solidFill>
                <a:latin typeface="Roboto Bold"/>
                <a:ea typeface="Roboto Bold"/>
                <a:cs typeface="Roboto Bold"/>
                <a:sym typeface="Roboto Bold"/>
              </a:rPr>
              <a:t>Effective delivery requires tools that reflect on-reserve realities</a:t>
            </a:r>
          </a:p>
          <a:p>
            <a:pPr algn="ctr">
              <a:lnSpc>
                <a:spcPts val="2885"/>
              </a:lnSpc>
            </a:pPr>
            <a:endParaRPr lang="en-US" sz="2404" b="1">
              <a:solidFill>
                <a:srgbClr val="001F3D"/>
              </a:solidFill>
              <a:latin typeface="Roboto Bold"/>
              <a:ea typeface="Roboto Bold"/>
              <a:cs typeface="Roboto Bold"/>
              <a:sym typeface="Roboto Bold"/>
            </a:endParaRPr>
          </a:p>
          <a:p>
            <a:pPr algn="ctr">
              <a:lnSpc>
                <a:spcPts val="2885"/>
              </a:lnSpc>
            </a:pPr>
            <a:endParaRPr lang="en-US" sz="2404" b="1">
              <a:solidFill>
                <a:srgbClr val="001F3D"/>
              </a:solidFill>
              <a:latin typeface="Roboto Bold"/>
              <a:ea typeface="Roboto Bold"/>
              <a:cs typeface="Roboto Bold"/>
              <a:sym typeface="Roboto Bold"/>
            </a:endParaRPr>
          </a:p>
        </p:txBody>
      </p:sp>
      <p:sp>
        <p:nvSpPr>
          <p:cNvPr id="80" name="TextBox 80"/>
          <p:cNvSpPr txBox="1"/>
          <p:nvPr/>
        </p:nvSpPr>
        <p:spPr>
          <a:xfrm>
            <a:off x="4176598" y="1957402"/>
            <a:ext cx="8394482" cy="1047750"/>
          </a:xfrm>
          <a:prstGeom prst="rect">
            <a:avLst/>
          </a:prstGeom>
        </p:spPr>
        <p:txBody>
          <a:bodyPr wrap="square" lIns="0" tIns="0" rIns="0" bIns="0" rtlCol="0" anchor="t">
            <a:spAutoFit/>
          </a:bodyPr>
          <a:lstStyle/>
          <a:p>
            <a:pPr algn="ctr">
              <a:lnSpc>
                <a:spcPts val="4199"/>
              </a:lnSpc>
              <a:spcBef>
                <a:spcPct val="0"/>
              </a:spcBef>
            </a:pPr>
            <a:r>
              <a:rPr lang="en-US" sz="3499" b="1" dirty="0">
                <a:solidFill>
                  <a:srgbClr val="FFAC5F"/>
                </a:solidFill>
                <a:latin typeface="Roboto Bold"/>
                <a:ea typeface="Roboto Bold"/>
                <a:cs typeface="Roboto Bold"/>
                <a:sym typeface="Roboto Bold"/>
              </a:rPr>
              <a:t>How Income Assistance Is Structured</a:t>
            </a:r>
          </a:p>
          <a:p>
            <a:pPr algn="ctr">
              <a:lnSpc>
                <a:spcPts val="4199"/>
              </a:lnSpc>
              <a:spcBef>
                <a:spcPct val="0"/>
              </a:spcBef>
            </a:pPr>
            <a:endParaRPr lang="en-US" sz="3499" b="1" dirty="0">
              <a:solidFill>
                <a:srgbClr val="FFAC5F"/>
              </a:solidFill>
              <a:latin typeface="Roboto Bold"/>
              <a:ea typeface="Roboto Bold"/>
              <a:cs typeface="Roboto Bold"/>
              <a:sym typeface="Roboto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5174"/>
        </a:solidFill>
        <a:effectLst/>
      </p:bgPr>
    </p:bg>
    <p:spTree>
      <p:nvGrpSpPr>
        <p:cNvPr id="1" name=""/>
        <p:cNvGrpSpPr/>
        <p:nvPr/>
      </p:nvGrpSpPr>
      <p:grpSpPr>
        <a:xfrm>
          <a:off x="0" y="0"/>
          <a:ext cx="0" cy="0"/>
          <a:chOff x="0" y="0"/>
          <a:chExt cx="0" cy="0"/>
        </a:xfrm>
      </p:grpSpPr>
      <p:grpSp>
        <p:nvGrpSpPr>
          <p:cNvPr id="2" name="Group 2"/>
          <p:cNvGrpSpPr/>
          <p:nvPr/>
        </p:nvGrpSpPr>
        <p:grpSpPr>
          <a:xfrm>
            <a:off x="-1487963" y="1898887"/>
            <a:ext cx="20930696" cy="9939916"/>
            <a:chOff x="0" y="0"/>
            <a:chExt cx="5512611" cy="2617920"/>
          </a:xfrm>
        </p:grpSpPr>
        <p:sp>
          <p:nvSpPr>
            <p:cNvPr id="3" name="Freeform 3"/>
            <p:cNvSpPr/>
            <p:nvPr/>
          </p:nvSpPr>
          <p:spPr>
            <a:xfrm>
              <a:off x="0" y="0"/>
              <a:ext cx="5512611" cy="2617920"/>
            </a:xfrm>
            <a:custGeom>
              <a:avLst/>
              <a:gdLst/>
              <a:ahLst/>
              <a:cxnLst/>
              <a:rect l="l" t="t" r="r" b="b"/>
              <a:pathLst>
                <a:path w="5512611" h="2617920">
                  <a:moveTo>
                    <a:pt x="0" y="0"/>
                  </a:moveTo>
                  <a:lnTo>
                    <a:pt x="5512611" y="0"/>
                  </a:lnTo>
                  <a:lnTo>
                    <a:pt x="5512611" y="2617920"/>
                  </a:lnTo>
                  <a:lnTo>
                    <a:pt x="0" y="2617920"/>
                  </a:lnTo>
                  <a:close/>
                </a:path>
              </a:pathLst>
            </a:custGeom>
            <a:solidFill>
              <a:srgbClr val="FFFFFF"/>
            </a:solidFill>
          </p:spPr>
          <p:txBody>
            <a:bodyPr/>
            <a:lstStyle/>
            <a:p>
              <a:endParaRPr lang="en-CA"/>
            </a:p>
          </p:txBody>
        </p:sp>
        <p:sp>
          <p:nvSpPr>
            <p:cNvPr id="4" name="TextBox 4"/>
            <p:cNvSpPr txBox="1"/>
            <p:nvPr/>
          </p:nvSpPr>
          <p:spPr>
            <a:xfrm>
              <a:off x="0" y="-38100"/>
              <a:ext cx="5512611" cy="265602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2191366"/>
            <a:ext cx="16230600" cy="7494968"/>
            <a:chOff x="0" y="0"/>
            <a:chExt cx="4274726" cy="1973983"/>
          </a:xfrm>
        </p:grpSpPr>
        <p:sp>
          <p:nvSpPr>
            <p:cNvPr id="6" name="Freeform 6"/>
            <p:cNvSpPr/>
            <p:nvPr/>
          </p:nvSpPr>
          <p:spPr>
            <a:xfrm>
              <a:off x="0" y="0"/>
              <a:ext cx="4274726" cy="1973983"/>
            </a:xfrm>
            <a:custGeom>
              <a:avLst/>
              <a:gdLst/>
              <a:ahLst/>
              <a:cxnLst/>
              <a:rect l="l" t="t" r="r" b="b"/>
              <a:pathLst>
                <a:path w="4274726" h="1973983">
                  <a:moveTo>
                    <a:pt x="35298" y="0"/>
                  </a:moveTo>
                  <a:lnTo>
                    <a:pt x="4239428" y="0"/>
                  </a:lnTo>
                  <a:cubicBezTo>
                    <a:pt x="4248790" y="0"/>
                    <a:pt x="4257768" y="3719"/>
                    <a:pt x="4264387" y="10338"/>
                  </a:cubicBezTo>
                  <a:cubicBezTo>
                    <a:pt x="4271007" y="16958"/>
                    <a:pt x="4274726" y="25936"/>
                    <a:pt x="4274726" y="35298"/>
                  </a:cubicBezTo>
                  <a:lnTo>
                    <a:pt x="4274726" y="1938686"/>
                  </a:lnTo>
                  <a:cubicBezTo>
                    <a:pt x="4274726" y="1948047"/>
                    <a:pt x="4271007" y="1957025"/>
                    <a:pt x="4264387" y="1963645"/>
                  </a:cubicBezTo>
                  <a:cubicBezTo>
                    <a:pt x="4257768" y="1970264"/>
                    <a:pt x="4248790" y="1973983"/>
                    <a:pt x="4239428" y="1973983"/>
                  </a:cubicBezTo>
                  <a:lnTo>
                    <a:pt x="35298" y="1973983"/>
                  </a:lnTo>
                  <a:cubicBezTo>
                    <a:pt x="25936" y="1973983"/>
                    <a:pt x="16958" y="1970264"/>
                    <a:pt x="10338" y="1963645"/>
                  </a:cubicBezTo>
                  <a:cubicBezTo>
                    <a:pt x="3719" y="1957025"/>
                    <a:pt x="0" y="1948047"/>
                    <a:pt x="0" y="1938686"/>
                  </a:cubicBezTo>
                  <a:lnTo>
                    <a:pt x="0" y="35298"/>
                  </a:lnTo>
                  <a:cubicBezTo>
                    <a:pt x="0" y="25936"/>
                    <a:pt x="3719" y="16958"/>
                    <a:pt x="10338" y="10338"/>
                  </a:cubicBezTo>
                  <a:cubicBezTo>
                    <a:pt x="16958" y="3719"/>
                    <a:pt x="25936" y="0"/>
                    <a:pt x="35298" y="0"/>
                  </a:cubicBezTo>
                  <a:close/>
                </a:path>
              </a:pathLst>
            </a:custGeom>
            <a:solidFill>
              <a:srgbClr val="000000">
                <a:alpha val="0"/>
              </a:srgbClr>
            </a:solidFill>
            <a:ln w="247650" cap="rnd">
              <a:solidFill>
                <a:srgbClr val="FA9939"/>
              </a:solidFill>
              <a:prstDash val="solid"/>
              <a:round/>
            </a:ln>
          </p:spPr>
          <p:txBody>
            <a:bodyPr/>
            <a:lstStyle/>
            <a:p>
              <a:endParaRPr lang="en-CA"/>
            </a:p>
          </p:txBody>
        </p:sp>
        <p:sp>
          <p:nvSpPr>
            <p:cNvPr id="7" name="TextBox 7"/>
            <p:cNvSpPr txBox="1"/>
            <p:nvPr/>
          </p:nvSpPr>
          <p:spPr>
            <a:xfrm>
              <a:off x="0" y="-38100"/>
              <a:ext cx="4274726" cy="20120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925298" y="2313288"/>
            <a:ext cx="2974729" cy="2974729"/>
          </a:xfrm>
          <a:custGeom>
            <a:avLst/>
            <a:gdLst/>
            <a:ahLst/>
            <a:cxnLst/>
            <a:rect l="l" t="t" r="r" b="b"/>
            <a:pathLst>
              <a:path w="2974729" h="2974729">
                <a:moveTo>
                  <a:pt x="0" y="0"/>
                </a:moveTo>
                <a:lnTo>
                  <a:pt x="2974729" y="0"/>
                </a:lnTo>
                <a:lnTo>
                  <a:pt x="2974729" y="2974728"/>
                </a:lnTo>
                <a:lnTo>
                  <a:pt x="0" y="29747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9" name="Group 9"/>
          <p:cNvGrpSpPr/>
          <p:nvPr/>
        </p:nvGrpSpPr>
        <p:grpSpPr>
          <a:xfrm>
            <a:off x="2222787" y="2585913"/>
            <a:ext cx="2379751" cy="23797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174"/>
            </a:solidFill>
          </p:spPr>
          <p:txBody>
            <a:bodyPr/>
            <a:lstStyle/>
            <a:p>
              <a:endParaRPr lang="en-CA"/>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863443" y="5527576"/>
            <a:ext cx="2974729" cy="2974729"/>
          </a:xfrm>
          <a:custGeom>
            <a:avLst/>
            <a:gdLst/>
            <a:ahLst/>
            <a:cxnLst/>
            <a:rect l="l" t="t" r="r" b="b"/>
            <a:pathLst>
              <a:path w="2974729" h="2974729">
                <a:moveTo>
                  <a:pt x="0" y="0"/>
                </a:moveTo>
                <a:lnTo>
                  <a:pt x="2974729" y="0"/>
                </a:lnTo>
                <a:lnTo>
                  <a:pt x="2974729" y="2974729"/>
                </a:lnTo>
                <a:lnTo>
                  <a:pt x="0" y="29747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13" name="Group 13"/>
          <p:cNvGrpSpPr/>
          <p:nvPr/>
        </p:nvGrpSpPr>
        <p:grpSpPr>
          <a:xfrm>
            <a:off x="14160932" y="5679976"/>
            <a:ext cx="2379751" cy="237975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174"/>
            </a:solidFill>
          </p:spPr>
          <p:txBody>
            <a:bodyPr/>
            <a:lstStyle/>
            <a:p>
              <a:endParaRPr lang="en-CA"/>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2604118" y="3097663"/>
            <a:ext cx="1582488" cy="1337202"/>
          </a:xfrm>
          <a:custGeom>
            <a:avLst/>
            <a:gdLst/>
            <a:ahLst/>
            <a:cxnLst/>
            <a:rect l="l" t="t" r="r" b="b"/>
            <a:pathLst>
              <a:path w="1582488" h="1337202">
                <a:moveTo>
                  <a:pt x="0" y="0"/>
                </a:moveTo>
                <a:lnTo>
                  <a:pt x="1582488" y="0"/>
                </a:lnTo>
                <a:lnTo>
                  <a:pt x="1582488" y="1337202"/>
                </a:lnTo>
                <a:lnTo>
                  <a:pt x="0" y="13372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7" name="Freeform 17"/>
          <p:cNvSpPr/>
          <p:nvPr/>
        </p:nvSpPr>
        <p:spPr>
          <a:xfrm>
            <a:off x="14506353" y="6118543"/>
            <a:ext cx="1746058" cy="1442681"/>
          </a:xfrm>
          <a:custGeom>
            <a:avLst/>
            <a:gdLst/>
            <a:ahLst/>
            <a:cxnLst/>
            <a:rect l="l" t="t" r="r" b="b"/>
            <a:pathLst>
              <a:path w="1746058" h="1442681">
                <a:moveTo>
                  <a:pt x="0" y="0"/>
                </a:moveTo>
                <a:lnTo>
                  <a:pt x="1746059" y="0"/>
                </a:lnTo>
                <a:lnTo>
                  <a:pt x="1746059" y="1442681"/>
                </a:lnTo>
                <a:lnTo>
                  <a:pt x="0" y="1442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8" name="TextBox 18"/>
          <p:cNvSpPr txBox="1"/>
          <p:nvPr/>
        </p:nvSpPr>
        <p:spPr>
          <a:xfrm>
            <a:off x="102900" y="434793"/>
            <a:ext cx="16461398" cy="828675"/>
          </a:xfrm>
          <a:prstGeom prst="rect">
            <a:avLst/>
          </a:prstGeom>
        </p:spPr>
        <p:txBody>
          <a:bodyPr lIns="0" tIns="0" rIns="0" bIns="0" rtlCol="0" anchor="t">
            <a:spAutoFit/>
          </a:bodyPr>
          <a:lstStyle/>
          <a:p>
            <a:pPr algn="ctr">
              <a:lnSpc>
                <a:spcPts val="6599"/>
              </a:lnSpc>
            </a:pPr>
            <a:r>
              <a:rPr lang="en-US" sz="5499" b="1">
                <a:solidFill>
                  <a:srgbClr val="FFFFFF"/>
                </a:solidFill>
                <a:latin typeface="Roboto Bold"/>
                <a:ea typeface="Roboto Bold"/>
                <a:cs typeface="Roboto Bold"/>
                <a:sym typeface="Roboto Bold"/>
              </a:rPr>
              <a:t>The Size of the Job</a:t>
            </a:r>
          </a:p>
        </p:txBody>
      </p:sp>
      <p:sp>
        <p:nvSpPr>
          <p:cNvPr id="19" name="TextBox 19"/>
          <p:cNvSpPr txBox="1"/>
          <p:nvPr/>
        </p:nvSpPr>
        <p:spPr>
          <a:xfrm>
            <a:off x="4900027" y="2577181"/>
            <a:ext cx="10049101" cy="1337306"/>
          </a:xfrm>
          <a:prstGeom prst="rect">
            <a:avLst/>
          </a:prstGeom>
        </p:spPr>
        <p:txBody>
          <a:bodyPr lIns="0" tIns="0" rIns="0" bIns="0" rtlCol="0" anchor="t">
            <a:spAutoFit/>
          </a:bodyPr>
          <a:lstStyle/>
          <a:p>
            <a:pPr algn="l">
              <a:lnSpc>
                <a:spcPts val="5190"/>
              </a:lnSpc>
            </a:pPr>
            <a:r>
              <a:rPr lang="en-US" sz="4325" b="1">
                <a:solidFill>
                  <a:srgbClr val="001F3D"/>
                </a:solidFill>
                <a:latin typeface="Poppins Ultra-Bold"/>
                <a:ea typeface="Poppins Ultra-Bold"/>
                <a:cs typeface="Poppins Ultra-Bold"/>
                <a:sym typeface="Poppins Ultra-Bold"/>
              </a:rPr>
              <a:t>On-Reserve (First Nation)</a:t>
            </a:r>
          </a:p>
          <a:p>
            <a:pPr algn="l">
              <a:lnSpc>
                <a:spcPts val="5190"/>
              </a:lnSpc>
            </a:pPr>
            <a:endParaRPr lang="en-US" sz="4325" b="1">
              <a:solidFill>
                <a:srgbClr val="001F3D"/>
              </a:solidFill>
              <a:latin typeface="Poppins Ultra-Bold"/>
              <a:ea typeface="Poppins Ultra-Bold"/>
              <a:cs typeface="Poppins Ultra-Bold"/>
              <a:sym typeface="Poppins Ultra-Bold"/>
            </a:endParaRPr>
          </a:p>
        </p:txBody>
      </p:sp>
      <p:sp>
        <p:nvSpPr>
          <p:cNvPr id="20" name="TextBox 20"/>
          <p:cNvSpPr txBox="1"/>
          <p:nvPr/>
        </p:nvSpPr>
        <p:spPr>
          <a:xfrm>
            <a:off x="1925298" y="5740995"/>
            <a:ext cx="11938145" cy="1436520"/>
          </a:xfrm>
          <a:prstGeom prst="rect">
            <a:avLst/>
          </a:prstGeom>
        </p:spPr>
        <p:txBody>
          <a:bodyPr lIns="0" tIns="0" rIns="0" bIns="0" rtlCol="0" anchor="t">
            <a:spAutoFit/>
          </a:bodyPr>
          <a:lstStyle/>
          <a:p>
            <a:pPr algn="r">
              <a:lnSpc>
                <a:spcPts val="5524"/>
              </a:lnSpc>
            </a:pPr>
            <a:r>
              <a:rPr lang="en-US" sz="4604" b="1">
                <a:solidFill>
                  <a:srgbClr val="001F3D"/>
                </a:solidFill>
                <a:latin typeface="Poppins Ultra-Bold"/>
                <a:ea typeface="Poppins Ultra-Bold"/>
                <a:cs typeface="Poppins Ultra-Bold"/>
                <a:sym typeface="Poppins Ultra-Bold"/>
              </a:rPr>
              <a:t>Off-Reserve (Provincial Systems)</a:t>
            </a:r>
          </a:p>
          <a:p>
            <a:pPr algn="r">
              <a:lnSpc>
                <a:spcPts val="5524"/>
              </a:lnSpc>
            </a:pPr>
            <a:endParaRPr lang="en-US" sz="4604" b="1">
              <a:solidFill>
                <a:srgbClr val="001F3D"/>
              </a:solidFill>
              <a:latin typeface="Poppins Ultra-Bold"/>
              <a:ea typeface="Poppins Ultra-Bold"/>
              <a:cs typeface="Poppins Ultra-Bold"/>
              <a:sym typeface="Poppins Ultra-Bold"/>
            </a:endParaRPr>
          </a:p>
        </p:txBody>
      </p:sp>
      <p:sp>
        <p:nvSpPr>
          <p:cNvPr id="21" name="TextBox 21"/>
          <p:cNvSpPr txBox="1"/>
          <p:nvPr/>
        </p:nvSpPr>
        <p:spPr>
          <a:xfrm>
            <a:off x="4900027" y="3257223"/>
            <a:ext cx="11938145" cy="1682115"/>
          </a:xfrm>
          <a:prstGeom prst="rect">
            <a:avLst/>
          </a:prstGeom>
        </p:spPr>
        <p:txBody>
          <a:bodyPr lIns="0" tIns="0" rIns="0" bIns="0" rtlCol="0" anchor="t">
            <a:spAutoFit/>
          </a:bodyPr>
          <a:lstStyle/>
          <a:p>
            <a:pPr algn="l">
              <a:lnSpc>
                <a:spcPts val="3360"/>
              </a:lnSpc>
              <a:spcBef>
                <a:spcPct val="0"/>
              </a:spcBef>
            </a:pPr>
            <a:r>
              <a:rPr lang="en-US" sz="2400" b="1">
                <a:solidFill>
                  <a:srgbClr val="001F3D"/>
                </a:solidFill>
                <a:latin typeface="Poppins Medium"/>
                <a:ea typeface="Poppins Medium"/>
                <a:cs typeface="Poppins Medium"/>
                <a:sym typeface="Poppins Medium"/>
              </a:rPr>
              <a:t>On reserve, Income Assistance is often delivered by one case manager. This role commonly includes intake, eligibility assessment, policy interpretation, decision-making, file management, client follow-up, reporting and statistics, and liaison with leadership and external programs.</a:t>
            </a:r>
          </a:p>
        </p:txBody>
      </p:sp>
      <p:sp>
        <p:nvSpPr>
          <p:cNvPr id="22" name="TextBox 22"/>
          <p:cNvSpPr txBox="1"/>
          <p:nvPr/>
        </p:nvSpPr>
        <p:spPr>
          <a:xfrm>
            <a:off x="2803754" y="6481551"/>
            <a:ext cx="11059689" cy="1682115"/>
          </a:xfrm>
          <a:prstGeom prst="rect">
            <a:avLst/>
          </a:prstGeom>
        </p:spPr>
        <p:txBody>
          <a:bodyPr lIns="0" tIns="0" rIns="0" bIns="0" rtlCol="0" anchor="t">
            <a:spAutoFit/>
          </a:bodyPr>
          <a:lstStyle/>
          <a:p>
            <a:pPr algn="l">
              <a:lnSpc>
                <a:spcPts val="3360"/>
              </a:lnSpc>
              <a:spcBef>
                <a:spcPct val="0"/>
              </a:spcBef>
            </a:pPr>
            <a:r>
              <a:rPr lang="en-US" sz="2400" b="1">
                <a:solidFill>
                  <a:srgbClr val="001F3D"/>
                </a:solidFill>
                <a:latin typeface="Poppins Medium"/>
                <a:ea typeface="Poppins Medium"/>
                <a:cs typeface="Poppins Medium"/>
                <a:sym typeface="Poppins Medium"/>
              </a:rPr>
              <a:t>Off reserve, the same program rules are supported by multiple dedicated roles, including case managers, policy analysts, supervisors, and administrative staff. Responsibilities are distributed across people and systems rather than concentrated in a single role.</a:t>
            </a:r>
          </a:p>
        </p:txBody>
      </p:sp>
      <p:sp>
        <p:nvSpPr>
          <p:cNvPr id="23" name="TextBox 23"/>
          <p:cNvSpPr txBox="1"/>
          <p:nvPr/>
        </p:nvSpPr>
        <p:spPr>
          <a:xfrm>
            <a:off x="607572" y="8730905"/>
            <a:ext cx="16230600" cy="371475"/>
          </a:xfrm>
          <a:prstGeom prst="rect">
            <a:avLst/>
          </a:prstGeom>
        </p:spPr>
        <p:txBody>
          <a:bodyPr lIns="0" tIns="0" rIns="0" bIns="0" rtlCol="0" anchor="t">
            <a:spAutoFit/>
          </a:bodyPr>
          <a:lstStyle/>
          <a:p>
            <a:pPr algn="ctr">
              <a:lnSpc>
                <a:spcPts val="2879"/>
              </a:lnSpc>
              <a:spcBef>
                <a:spcPct val="0"/>
              </a:spcBef>
            </a:pPr>
            <a:r>
              <a:rPr lang="en-US" sz="2399" b="1">
                <a:solidFill>
                  <a:srgbClr val="000000"/>
                </a:solidFill>
                <a:latin typeface="Roboto Bold"/>
                <a:ea typeface="Roboto Bold"/>
                <a:cs typeface="Roboto Bold"/>
                <a:sym typeface="Roboto Bold"/>
              </a:rPr>
              <a:t>Note: This comparison focuses on scope of responsibility and structure — not pay scales.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3169014" y="4274955"/>
            <a:ext cx="5012075" cy="6147968"/>
            <a:chOff x="0" y="0"/>
            <a:chExt cx="635000" cy="778911"/>
          </a:xfrm>
        </p:grpSpPr>
        <p:sp>
          <p:nvSpPr>
            <p:cNvPr id="4" name="Freeform 4"/>
            <p:cNvSpPr/>
            <p:nvPr/>
          </p:nvSpPr>
          <p:spPr>
            <a:xfrm>
              <a:off x="0" y="0"/>
              <a:ext cx="635000" cy="778911"/>
            </a:xfrm>
            <a:custGeom>
              <a:avLst/>
              <a:gdLst/>
              <a:ahLst/>
              <a:cxnLst/>
              <a:rect l="l" t="t" r="r" b="b"/>
              <a:pathLst>
                <a:path w="635000" h="778911">
                  <a:moveTo>
                    <a:pt x="635000" y="0"/>
                  </a:moveTo>
                  <a:lnTo>
                    <a:pt x="635000" y="664611"/>
                  </a:lnTo>
                  <a:lnTo>
                    <a:pt x="317500" y="778911"/>
                  </a:lnTo>
                  <a:lnTo>
                    <a:pt x="0" y="664611"/>
                  </a:lnTo>
                  <a:lnTo>
                    <a:pt x="0" y="0"/>
                  </a:lnTo>
                  <a:lnTo>
                    <a:pt x="635000" y="0"/>
                  </a:lnTo>
                  <a:close/>
                </a:path>
              </a:pathLst>
            </a:custGeom>
            <a:solidFill>
              <a:srgbClr val="045174"/>
            </a:solidFill>
            <a:ln w="38100" cap="sq">
              <a:solidFill>
                <a:srgbClr val="FFAC5F"/>
              </a:solidFill>
              <a:prstDash val="solid"/>
              <a:miter/>
            </a:ln>
          </p:spPr>
          <p:txBody>
            <a:bodyPr/>
            <a:lstStyle/>
            <a:p>
              <a:endParaRPr lang="en-CA"/>
            </a:p>
          </p:txBody>
        </p:sp>
        <p:sp>
          <p:nvSpPr>
            <p:cNvPr id="5" name="TextBox 5"/>
            <p:cNvSpPr txBox="1"/>
            <p:nvPr/>
          </p:nvSpPr>
          <p:spPr>
            <a:xfrm>
              <a:off x="0" y="-38100"/>
              <a:ext cx="635000" cy="702711"/>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rot="5400000">
            <a:off x="4471364" y="7682667"/>
            <a:ext cx="2407374" cy="6416385"/>
            <a:chOff x="0" y="0"/>
            <a:chExt cx="406400" cy="1083180"/>
          </a:xfrm>
        </p:grpSpPr>
        <p:sp>
          <p:nvSpPr>
            <p:cNvPr id="7" name="Freeform 7"/>
            <p:cNvSpPr/>
            <p:nvPr/>
          </p:nvSpPr>
          <p:spPr>
            <a:xfrm>
              <a:off x="0" y="0"/>
              <a:ext cx="406400" cy="1083180"/>
            </a:xfrm>
            <a:custGeom>
              <a:avLst/>
              <a:gdLst/>
              <a:ahLst/>
              <a:cxnLst/>
              <a:rect l="l" t="t" r="r" b="b"/>
              <a:pathLst>
                <a:path w="406400" h="1083180">
                  <a:moveTo>
                    <a:pt x="0" y="0"/>
                  </a:moveTo>
                  <a:lnTo>
                    <a:pt x="203200" y="0"/>
                  </a:lnTo>
                  <a:lnTo>
                    <a:pt x="406400" y="541590"/>
                  </a:lnTo>
                  <a:lnTo>
                    <a:pt x="203200" y="1083180"/>
                  </a:lnTo>
                  <a:lnTo>
                    <a:pt x="0" y="1083180"/>
                  </a:lnTo>
                  <a:lnTo>
                    <a:pt x="203200" y="541590"/>
                  </a:lnTo>
                  <a:lnTo>
                    <a:pt x="0" y="0"/>
                  </a:lnTo>
                  <a:close/>
                </a:path>
              </a:pathLst>
            </a:custGeom>
            <a:solidFill>
              <a:srgbClr val="E87A00"/>
            </a:solidFill>
          </p:spPr>
          <p:txBody>
            <a:bodyPr/>
            <a:lstStyle/>
            <a:p>
              <a:endParaRPr lang="en-CA"/>
            </a:p>
          </p:txBody>
        </p:sp>
        <p:sp>
          <p:nvSpPr>
            <p:cNvPr id="8" name="TextBox 8"/>
            <p:cNvSpPr txBox="1"/>
            <p:nvPr/>
          </p:nvSpPr>
          <p:spPr>
            <a:xfrm>
              <a:off x="177800" y="-38100"/>
              <a:ext cx="152400" cy="1121280"/>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9568499" y="4274955"/>
            <a:ext cx="5012075" cy="6147968"/>
            <a:chOff x="0" y="0"/>
            <a:chExt cx="635000" cy="778911"/>
          </a:xfrm>
        </p:grpSpPr>
        <p:sp>
          <p:nvSpPr>
            <p:cNvPr id="10" name="Freeform 10"/>
            <p:cNvSpPr/>
            <p:nvPr/>
          </p:nvSpPr>
          <p:spPr>
            <a:xfrm>
              <a:off x="0" y="0"/>
              <a:ext cx="635000" cy="778911"/>
            </a:xfrm>
            <a:custGeom>
              <a:avLst/>
              <a:gdLst/>
              <a:ahLst/>
              <a:cxnLst/>
              <a:rect l="l" t="t" r="r" b="b"/>
              <a:pathLst>
                <a:path w="635000" h="778911">
                  <a:moveTo>
                    <a:pt x="635000" y="0"/>
                  </a:moveTo>
                  <a:lnTo>
                    <a:pt x="635000" y="664611"/>
                  </a:lnTo>
                  <a:lnTo>
                    <a:pt x="317500" y="778911"/>
                  </a:lnTo>
                  <a:lnTo>
                    <a:pt x="0" y="664611"/>
                  </a:lnTo>
                  <a:lnTo>
                    <a:pt x="0" y="0"/>
                  </a:lnTo>
                  <a:lnTo>
                    <a:pt x="635000" y="0"/>
                  </a:lnTo>
                  <a:close/>
                </a:path>
              </a:pathLst>
            </a:custGeom>
            <a:solidFill>
              <a:srgbClr val="045174"/>
            </a:solidFill>
            <a:ln w="38100" cap="sq">
              <a:solidFill>
                <a:srgbClr val="FA9939"/>
              </a:solidFill>
              <a:prstDash val="solid"/>
              <a:miter/>
            </a:ln>
          </p:spPr>
          <p:txBody>
            <a:bodyPr/>
            <a:lstStyle/>
            <a:p>
              <a:endParaRPr lang="en-CA"/>
            </a:p>
          </p:txBody>
        </p:sp>
        <p:sp>
          <p:nvSpPr>
            <p:cNvPr id="11" name="TextBox 11"/>
            <p:cNvSpPr txBox="1"/>
            <p:nvPr/>
          </p:nvSpPr>
          <p:spPr>
            <a:xfrm>
              <a:off x="0" y="-38100"/>
              <a:ext cx="635000" cy="702711"/>
            </a:xfrm>
            <a:prstGeom prst="rect">
              <a:avLst/>
            </a:prstGeom>
          </p:spPr>
          <p:txBody>
            <a:bodyPr lIns="50800" tIns="50800" rIns="50800" bIns="50800" rtlCol="0" anchor="ctr"/>
            <a:lstStyle/>
            <a:p>
              <a:pPr algn="ctr">
                <a:lnSpc>
                  <a:spcPts val="3079"/>
                </a:lnSpc>
              </a:pPr>
              <a:endParaRPr/>
            </a:p>
          </p:txBody>
        </p:sp>
      </p:grpSp>
      <p:grpSp>
        <p:nvGrpSpPr>
          <p:cNvPr id="12" name="Group 12"/>
          <p:cNvGrpSpPr/>
          <p:nvPr/>
        </p:nvGrpSpPr>
        <p:grpSpPr>
          <a:xfrm rot="5400000">
            <a:off x="10870849" y="7682667"/>
            <a:ext cx="2407374" cy="6416385"/>
            <a:chOff x="0" y="0"/>
            <a:chExt cx="406400" cy="1083180"/>
          </a:xfrm>
        </p:grpSpPr>
        <p:sp>
          <p:nvSpPr>
            <p:cNvPr id="13" name="Freeform 13"/>
            <p:cNvSpPr/>
            <p:nvPr/>
          </p:nvSpPr>
          <p:spPr>
            <a:xfrm>
              <a:off x="0" y="0"/>
              <a:ext cx="406400" cy="1083180"/>
            </a:xfrm>
            <a:custGeom>
              <a:avLst/>
              <a:gdLst/>
              <a:ahLst/>
              <a:cxnLst/>
              <a:rect l="l" t="t" r="r" b="b"/>
              <a:pathLst>
                <a:path w="406400" h="1083180">
                  <a:moveTo>
                    <a:pt x="0" y="0"/>
                  </a:moveTo>
                  <a:lnTo>
                    <a:pt x="203200" y="0"/>
                  </a:lnTo>
                  <a:lnTo>
                    <a:pt x="406400" y="541590"/>
                  </a:lnTo>
                  <a:lnTo>
                    <a:pt x="203200" y="1083180"/>
                  </a:lnTo>
                  <a:lnTo>
                    <a:pt x="0" y="1083180"/>
                  </a:lnTo>
                  <a:lnTo>
                    <a:pt x="203200" y="541590"/>
                  </a:lnTo>
                  <a:lnTo>
                    <a:pt x="0" y="0"/>
                  </a:lnTo>
                  <a:close/>
                </a:path>
              </a:pathLst>
            </a:custGeom>
            <a:solidFill>
              <a:srgbClr val="E87A00"/>
            </a:solidFill>
          </p:spPr>
          <p:txBody>
            <a:bodyPr/>
            <a:lstStyle/>
            <a:p>
              <a:endParaRPr lang="en-CA"/>
            </a:p>
          </p:txBody>
        </p:sp>
        <p:sp>
          <p:nvSpPr>
            <p:cNvPr id="14" name="TextBox 14"/>
            <p:cNvSpPr txBox="1"/>
            <p:nvPr/>
          </p:nvSpPr>
          <p:spPr>
            <a:xfrm>
              <a:off x="177800" y="-38100"/>
              <a:ext cx="152400" cy="1121280"/>
            </a:xfrm>
            <a:prstGeom prst="rect">
              <a:avLst/>
            </a:prstGeom>
          </p:spPr>
          <p:txBody>
            <a:bodyPr lIns="50800" tIns="50800" rIns="50800" bIns="50800" rtlCol="0" anchor="ctr"/>
            <a:lstStyle/>
            <a:p>
              <a:pPr algn="ctr">
                <a:lnSpc>
                  <a:spcPts val="3079"/>
                </a:lnSpc>
              </a:pPr>
              <a:endParaRPr/>
            </a:p>
          </p:txBody>
        </p:sp>
      </p:grpSp>
      <p:grpSp>
        <p:nvGrpSpPr>
          <p:cNvPr id="15" name="Group 15"/>
          <p:cNvGrpSpPr/>
          <p:nvPr/>
        </p:nvGrpSpPr>
        <p:grpSpPr>
          <a:xfrm>
            <a:off x="4023924" y="4035574"/>
            <a:ext cx="3302253" cy="478762"/>
            <a:chOff x="0" y="0"/>
            <a:chExt cx="557469" cy="80822"/>
          </a:xfrm>
        </p:grpSpPr>
        <p:sp>
          <p:nvSpPr>
            <p:cNvPr id="16" name="Freeform 16"/>
            <p:cNvSpPr/>
            <p:nvPr/>
          </p:nvSpPr>
          <p:spPr>
            <a:xfrm>
              <a:off x="0" y="0"/>
              <a:ext cx="557469" cy="80822"/>
            </a:xfrm>
            <a:custGeom>
              <a:avLst/>
              <a:gdLst/>
              <a:ahLst/>
              <a:cxnLst/>
              <a:rect l="l" t="t" r="r" b="b"/>
              <a:pathLst>
                <a:path w="557469" h="80822">
                  <a:moveTo>
                    <a:pt x="23444" y="0"/>
                  </a:moveTo>
                  <a:lnTo>
                    <a:pt x="534024" y="0"/>
                  </a:lnTo>
                  <a:cubicBezTo>
                    <a:pt x="546972" y="0"/>
                    <a:pt x="557469" y="10496"/>
                    <a:pt x="557469" y="23444"/>
                  </a:cubicBezTo>
                  <a:lnTo>
                    <a:pt x="557469" y="57378"/>
                  </a:lnTo>
                  <a:cubicBezTo>
                    <a:pt x="557469" y="70326"/>
                    <a:pt x="546972" y="80822"/>
                    <a:pt x="534024" y="80822"/>
                  </a:cubicBezTo>
                  <a:lnTo>
                    <a:pt x="23444" y="80822"/>
                  </a:lnTo>
                  <a:cubicBezTo>
                    <a:pt x="10496" y="80822"/>
                    <a:pt x="0" y="70326"/>
                    <a:pt x="0" y="57378"/>
                  </a:cubicBezTo>
                  <a:lnTo>
                    <a:pt x="0" y="23444"/>
                  </a:lnTo>
                  <a:cubicBezTo>
                    <a:pt x="0" y="10496"/>
                    <a:pt x="10496" y="0"/>
                    <a:pt x="23444" y="0"/>
                  </a:cubicBezTo>
                  <a:close/>
                </a:path>
              </a:pathLst>
            </a:custGeom>
            <a:solidFill>
              <a:srgbClr val="E87A00"/>
            </a:solidFill>
          </p:spPr>
          <p:txBody>
            <a:bodyPr/>
            <a:lstStyle/>
            <a:p>
              <a:endParaRPr lang="en-CA"/>
            </a:p>
          </p:txBody>
        </p:sp>
        <p:sp>
          <p:nvSpPr>
            <p:cNvPr id="17" name="TextBox 17"/>
            <p:cNvSpPr txBox="1"/>
            <p:nvPr/>
          </p:nvSpPr>
          <p:spPr>
            <a:xfrm>
              <a:off x="0" y="-38100"/>
              <a:ext cx="557469" cy="118922"/>
            </a:xfrm>
            <a:prstGeom prst="rect">
              <a:avLst/>
            </a:prstGeom>
          </p:spPr>
          <p:txBody>
            <a:bodyPr lIns="50800" tIns="50800" rIns="50800" bIns="50800" rtlCol="0" anchor="ctr"/>
            <a:lstStyle/>
            <a:p>
              <a:pPr algn="ctr">
                <a:lnSpc>
                  <a:spcPts val="3079"/>
                </a:lnSpc>
              </a:pPr>
              <a:endParaRPr/>
            </a:p>
          </p:txBody>
        </p:sp>
      </p:grpSp>
      <p:grpSp>
        <p:nvGrpSpPr>
          <p:cNvPr id="18" name="Group 18"/>
          <p:cNvGrpSpPr>
            <a:grpSpLocks noChangeAspect="1"/>
          </p:cNvGrpSpPr>
          <p:nvPr/>
        </p:nvGrpSpPr>
        <p:grpSpPr>
          <a:xfrm>
            <a:off x="4676108" y="2277069"/>
            <a:ext cx="1997886" cy="1997886"/>
            <a:chOff x="0" y="0"/>
            <a:chExt cx="495300" cy="495300"/>
          </a:xfrm>
        </p:grpSpPr>
        <p:sp>
          <p:nvSpPr>
            <p:cNvPr id="19" name="Freeform 1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E87A00"/>
            </a:solidFill>
          </p:spPr>
          <p:txBody>
            <a:bodyPr/>
            <a:lstStyle/>
            <a:p>
              <a:endParaRPr lang="en-CA"/>
            </a:p>
          </p:txBody>
        </p:sp>
        <p:sp>
          <p:nvSpPr>
            <p:cNvPr id="20" name="Freeform 2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CA"/>
            </a:p>
          </p:txBody>
        </p:sp>
      </p:grpSp>
      <p:grpSp>
        <p:nvGrpSpPr>
          <p:cNvPr id="21" name="Group 21"/>
          <p:cNvGrpSpPr/>
          <p:nvPr/>
        </p:nvGrpSpPr>
        <p:grpSpPr>
          <a:xfrm>
            <a:off x="10423409" y="4035574"/>
            <a:ext cx="3302253" cy="478762"/>
            <a:chOff x="0" y="0"/>
            <a:chExt cx="557469" cy="80822"/>
          </a:xfrm>
        </p:grpSpPr>
        <p:sp>
          <p:nvSpPr>
            <p:cNvPr id="22" name="Freeform 22"/>
            <p:cNvSpPr/>
            <p:nvPr/>
          </p:nvSpPr>
          <p:spPr>
            <a:xfrm>
              <a:off x="0" y="0"/>
              <a:ext cx="557469" cy="80822"/>
            </a:xfrm>
            <a:custGeom>
              <a:avLst/>
              <a:gdLst/>
              <a:ahLst/>
              <a:cxnLst/>
              <a:rect l="l" t="t" r="r" b="b"/>
              <a:pathLst>
                <a:path w="557469" h="80822">
                  <a:moveTo>
                    <a:pt x="23444" y="0"/>
                  </a:moveTo>
                  <a:lnTo>
                    <a:pt x="534024" y="0"/>
                  </a:lnTo>
                  <a:cubicBezTo>
                    <a:pt x="546972" y="0"/>
                    <a:pt x="557469" y="10496"/>
                    <a:pt x="557469" y="23444"/>
                  </a:cubicBezTo>
                  <a:lnTo>
                    <a:pt x="557469" y="57378"/>
                  </a:lnTo>
                  <a:cubicBezTo>
                    <a:pt x="557469" y="70326"/>
                    <a:pt x="546972" y="80822"/>
                    <a:pt x="534024" y="80822"/>
                  </a:cubicBezTo>
                  <a:lnTo>
                    <a:pt x="23444" y="80822"/>
                  </a:lnTo>
                  <a:cubicBezTo>
                    <a:pt x="10496" y="80822"/>
                    <a:pt x="0" y="70326"/>
                    <a:pt x="0" y="57378"/>
                  </a:cubicBezTo>
                  <a:lnTo>
                    <a:pt x="0" y="23444"/>
                  </a:lnTo>
                  <a:cubicBezTo>
                    <a:pt x="0" y="10496"/>
                    <a:pt x="10496" y="0"/>
                    <a:pt x="23444" y="0"/>
                  </a:cubicBezTo>
                  <a:close/>
                </a:path>
              </a:pathLst>
            </a:custGeom>
            <a:solidFill>
              <a:srgbClr val="E87A00"/>
            </a:solidFill>
          </p:spPr>
          <p:txBody>
            <a:bodyPr/>
            <a:lstStyle/>
            <a:p>
              <a:endParaRPr lang="en-CA"/>
            </a:p>
          </p:txBody>
        </p:sp>
        <p:sp>
          <p:nvSpPr>
            <p:cNvPr id="23" name="TextBox 23"/>
            <p:cNvSpPr txBox="1"/>
            <p:nvPr/>
          </p:nvSpPr>
          <p:spPr>
            <a:xfrm>
              <a:off x="0" y="-38100"/>
              <a:ext cx="557469" cy="118922"/>
            </a:xfrm>
            <a:prstGeom prst="rect">
              <a:avLst/>
            </a:prstGeom>
          </p:spPr>
          <p:txBody>
            <a:bodyPr lIns="50800" tIns="50800" rIns="50800" bIns="50800" rtlCol="0" anchor="ctr"/>
            <a:lstStyle/>
            <a:p>
              <a:pPr algn="ctr">
                <a:lnSpc>
                  <a:spcPts val="3079"/>
                </a:lnSpc>
              </a:pPr>
              <a:endParaRPr/>
            </a:p>
          </p:txBody>
        </p:sp>
      </p:grpSp>
      <p:grpSp>
        <p:nvGrpSpPr>
          <p:cNvPr id="24" name="Group 24"/>
          <p:cNvGrpSpPr>
            <a:grpSpLocks noChangeAspect="1"/>
          </p:cNvGrpSpPr>
          <p:nvPr/>
        </p:nvGrpSpPr>
        <p:grpSpPr>
          <a:xfrm>
            <a:off x="11075593" y="2277069"/>
            <a:ext cx="1997886" cy="1997886"/>
            <a:chOff x="0" y="0"/>
            <a:chExt cx="495300" cy="495300"/>
          </a:xfrm>
        </p:grpSpPr>
        <p:sp>
          <p:nvSpPr>
            <p:cNvPr id="25" name="Freeform 2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E87A00"/>
            </a:solidFill>
          </p:spPr>
          <p:txBody>
            <a:bodyPr/>
            <a:lstStyle/>
            <a:p>
              <a:endParaRPr lang="en-CA"/>
            </a:p>
          </p:txBody>
        </p:sp>
        <p:sp>
          <p:nvSpPr>
            <p:cNvPr id="26" name="Freeform 2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CA"/>
            </a:p>
          </p:txBody>
        </p:sp>
      </p:grpSp>
      <p:sp>
        <p:nvSpPr>
          <p:cNvPr id="27" name="Freeform 27"/>
          <p:cNvSpPr/>
          <p:nvPr/>
        </p:nvSpPr>
        <p:spPr>
          <a:xfrm>
            <a:off x="5225673" y="2826634"/>
            <a:ext cx="898755" cy="898755"/>
          </a:xfrm>
          <a:custGeom>
            <a:avLst/>
            <a:gdLst/>
            <a:ahLst/>
            <a:cxnLst/>
            <a:rect l="l" t="t" r="r" b="b"/>
            <a:pathLst>
              <a:path w="898755" h="898755">
                <a:moveTo>
                  <a:pt x="0" y="0"/>
                </a:moveTo>
                <a:lnTo>
                  <a:pt x="898756" y="0"/>
                </a:lnTo>
                <a:lnTo>
                  <a:pt x="898756" y="898756"/>
                </a:lnTo>
                <a:lnTo>
                  <a:pt x="0" y="8987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28" name="Freeform 28"/>
          <p:cNvSpPr/>
          <p:nvPr/>
        </p:nvSpPr>
        <p:spPr>
          <a:xfrm>
            <a:off x="11603568" y="2680246"/>
            <a:ext cx="941935" cy="1045143"/>
          </a:xfrm>
          <a:custGeom>
            <a:avLst/>
            <a:gdLst/>
            <a:ahLst/>
            <a:cxnLst/>
            <a:rect l="l" t="t" r="r" b="b"/>
            <a:pathLst>
              <a:path w="941935" h="1045143">
                <a:moveTo>
                  <a:pt x="0" y="0"/>
                </a:moveTo>
                <a:lnTo>
                  <a:pt x="941936" y="0"/>
                </a:lnTo>
                <a:lnTo>
                  <a:pt x="941936" y="1045144"/>
                </a:lnTo>
                <a:lnTo>
                  <a:pt x="0" y="1045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29" name="TextBox 29"/>
          <p:cNvSpPr txBox="1"/>
          <p:nvPr/>
        </p:nvSpPr>
        <p:spPr>
          <a:xfrm>
            <a:off x="3478189" y="4705456"/>
            <a:ext cx="4690623" cy="4874534"/>
          </a:xfrm>
          <a:prstGeom prst="rect">
            <a:avLst/>
          </a:prstGeom>
        </p:spPr>
        <p:txBody>
          <a:bodyPr lIns="0" tIns="0" rIns="0" bIns="0" rtlCol="0" anchor="t">
            <a:spAutoFit/>
          </a:bodyPr>
          <a:lstStyle/>
          <a:p>
            <a:pPr algn="ctr">
              <a:lnSpc>
                <a:spcPts val="4985"/>
              </a:lnSpc>
            </a:pPr>
            <a:r>
              <a:rPr lang="en-US" sz="3561" b="1">
                <a:solidFill>
                  <a:srgbClr val="FFFFFF"/>
                </a:solidFill>
                <a:latin typeface="Source Sans Pro Bold"/>
                <a:ea typeface="Source Sans Pro Bold"/>
                <a:cs typeface="Source Sans Pro Bold"/>
                <a:sym typeface="Source Sans Pro Bold"/>
              </a:rPr>
              <a:t>On-Reserve (First Nation Offices)</a:t>
            </a:r>
          </a:p>
          <a:p>
            <a:pPr marL="0" lvl="1" indent="0" algn="l">
              <a:lnSpc>
                <a:spcPts val="3608"/>
              </a:lnSpc>
              <a:spcBef>
                <a:spcPct val="0"/>
              </a:spcBef>
            </a:pPr>
            <a:r>
              <a:rPr lang="en-US" sz="2577">
                <a:solidFill>
                  <a:srgbClr val="FFFFFF"/>
                </a:solidFill>
                <a:latin typeface="Source Sans Pro"/>
                <a:ea typeface="Source Sans Pro"/>
                <a:cs typeface="Source Sans Pro"/>
                <a:sym typeface="Source Sans Pro"/>
              </a:rPr>
              <a:t>On reserve, data is often managed with limited or fragmented tools. Case managers may rely on spreadsheets, paper files, or basic databases, resulting in manual reporting, duplicate data entry, and increased administrative workload</a:t>
            </a:r>
            <a:r>
              <a:rPr lang="en-US" sz="2577">
                <a:solidFill>
                  <a:srgbClr val="F8DCBF"/>
                </a:solidFill>
                <a:latin typeface="Source Sans Pro"/>
                <a:ea typeface="Source Sans Pro"/>
                <a:cs typeface="Source Sans Pro"/>
                <a:sym typeface="Source Sans Pro"/>
              </a:rPr>
              <a:t>.</a:t>
            </a:r>
          </a:p>
        </p:txBody>
      </p:sp>
      <p:sp>
        <p:nvSpPr>
          <p:cNvPr id="30" name="TextBox 30"/>
          <p:cNvSpPr txBox="1"/>
          <p:nvPr/>
        </p:nvSpPr>
        <p:spPr>
          <a:xfrm>
            <a:off x="10056296" y="4695931"/>
            <a:ext cx="4524277" cy="5501455"/>
          </a:xfrm>
          <a:prstGeom prst="rect">
            <a:avLst/>
          </a:prstGeom>
        </p:spPr>
        <p:txBody>
          <a:bodyPr lIns="0" tIns="0" rIns="0" bIns="0" rtlCol="0" anchor="t">
            <a:spAutoFit/>
          </a:bodyPr>
          <a:lstStyle/>
          <a:p>
            <a:pPr algn="ctr">
              <a:lnSpc>
                <a:spcPts val="4945"/>
              </a:lnSpc>
            </a:pPr>
            <a:r>
              <a:rPr lang="en-US" sz="3532" b="1">
                <a:solidFill>
                  <a:srgbClr val="FFFFFF"/>
                </a:solidFill>
                <a:latin typeface="Source Sans Pro Bold"/>
                <a:ea typeface="Source Sans Pro Bold"/>
                <a:cs typeface="Source Sans Pro Bold"/>
                <a:sym typeface="Source Sans Pro Bold"/>
              </a:rPr>
              <a:t>Off-Reserve (Provincial Systems)</a:t>
            </a:r>
          </a:p>
          <a:p>
            <a:pPr algn="l">
              <a:lnSpc>
                <a:spcPts val="3639"/>
              </a:lnSpc>
            </a:pPr>
            <a:r>
              <a:rPr lang="en-US" sz="2599">
                <a:solidFill>
                  <a:srgbClr val="FFFFFF"/>
                </a:solidFill>
                <a:latin typeface="Source Sans Pro"/>
                <a:ea typeface="Source Sans Pro"/>
                <a:cs typeface="Source Sans Pro"/>
                <a:sym typeface="Source Sans Pro"/>
              </a:rPr>
              <a:t>Off reserve, Income Assistance delivery is supported by centralized, integrated case management platforms. These systems support reporting and audits, reduce manual handling, and are maintained by dedicated IT teams.</a:t>
            </a:r>
          </a:p>
          <a:p>
            <a:pPr marL="0" lvl="1" indent="0" algn="l">
              <a:lnSpc>
                <a:spcPts val="4945"/>
              </a:lnSpc>
              <a:spcBef>
                <a:spcPct val="0"/>
              </a:spcBef>
            </a:pPr>
            <a:endParaRPr lang="en-US" sz="2599">
              <a:solidFill>
                <a:srgbClr val="FFFFFF"/>
              </a:solidFill>
              <a:latin typeface="Source Sans Pro"/>
              <a:ea typeface="Source Sans Pro"/>
              <a:cs typeface="Source Sans Pro"/>
              <a:sym typeface="Source Sans Pro"/>
            </a:endParaRPr>
          </a:p>
        </p:txBody>
      </p:sp>
      <p:sp>
        <p:nvSpPr>
          <p:cNvPr id="31" name="TextBox 31"/>
          <p:cNvSpPr txBox="1"/>
          <p:nvPr/>
        </p:nvSpPr>
        <p:spPr>
          <a:xfrm>
            <a:off x="2653407" y="771525"/>
            <a:ext cx="12981187" cy="990600"/>
          </a:xfrm>
          <a:prstGeom prst="rect">
            <a:avLst/>
          </a:prstGeom>
        </p:spPr>
        <p:txBody>
          <a:bodyPr lIns="0" tIns="0" rIns="0" bIns="0" rtlCol="0" anchor="t">
            <a:spAutoFit/>
          </a:bodyPr>
          <a:lstStyle/>
          <a:p>
            <a:pPr marL="0" lvl="1" indent="0" algn="ctr">
              <a:lnSpc>
                <a:spcPts val="8249"/>
              </a:lnSpc>
              <a:spcBef>
                <a:spcPct val="0"/>
              </a:spcBef>
            </a:pPr>
            <a:r>
              <a:rPr lang="en-US" sz="5499" b="1">
                <a:solidFill>
                  <a:srgbClr val="001F3D"/>
                </a:solidFill>
                <a:latin typeface="Roboto Bold"/>
                <a:ea typeface="Roboto Bold"/>
                <a:cs typeface="Roboto Bold"/>
                <a:sym typeface="Roboto Bold"/>
              </a:rPr>
              <a:t>Data Management Tools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407405"/>
            <a:ext cx="5726439" cy="5755215"/>
          </a:xfrm>
          <a:custGeom>
            <a:avLst/>
            <a:gdLst/>
            <a:ahLst/>
            <a:cxnLst/>
            <a:rect l="l" t="t" r="r" b="b"/>
            <a:pathLst>
              <a:path w="5726439" h="5755215">
                <a:moveTo>
                  <a:pt x="0" y="0"/>
                </a:moveTo>
                <a:lnTo>
                  <a:pt x="5726439" y="0"/>
                </a:lnTo>
                <a:lnTo>
                  <a:pt x="5726439" y="5755215"/>
                </a:lnTo>
                <a:lnTo>
                  <a:pt x="0" y="5755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574626" y="3914979"/>
            <a:ext cx="1420495" cy="1420495"/>
          </a:xfrm>
          <a:custGeom>
            <a:avLst/>
            <a:gdLst/>
            <a:ahLst/>
            <a:cxnLst/>
            <a:rect l="l" t="t" r="r" b="b"/>
            <a:pathLst>
              <a:path w="1420495" h="1420495">
                <a:moveTo>
                  <a:pt x="0" y="0"/>
                </a:moveTo>
                <a:lnTo>
                  <a:pt x="1420495" y="0"/>
                </a:lnTo>
                <a:lnTo>
                  <a:pt x="1420495" y="1420495"/>
                </a:lnTo>
                <a:lnTo>
                  <a:pt x="0" y="1420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779453" y="7504512"/>
            <a:ext cx="918485" cy="918485"/>
          </a:xfrm>
          <a:custGeom>
            <a:avLst/>
            <a:gdLst/>
            <a:ahLst/>
            <a:cxnLst/>
            <a:rect l="l" t="t" r="r" b="b"/>
            <a:pathLst>
              <a:path w="918485" h="918485">
                <a:moveTo>
                  <a:pt x="0" y="0"/>
                </a:moveTo>
                <a:lnTo>
                  <a:pt x="918485" y="0"/>
                </a:lnTo>
                <a:lnTo>
                  <a:pt x="918485" y="918485"/>
                </a:lnTo>
                <a:lnTo>
                  <a:pt x="0" y="918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5038763" y="7504512"/>
            <a:ext cx="938541" cy="938541"/>
          </a:xfrm>
          <a:custGeom>
            <a:avLst/>
            <a:gdLst/>
            <a:ahLst/>
            <a:cxnLst/>
            <a:rect l="l" t="t" r="r" b="b"/>
            <a:pathLst>
              <a:path w="938541" h="938541">
                <a:moveTo>
                  <a:pt x="0" y="0"/>
                </a:moveTo>
                <a:lnTo>
                  <a:pt x="938542" y="0"/>
                </a:lnTo>
                <a:lnTo>
                  <a:pt x="938542" y="938542"/>
                </a:lnTo>
                <a:lnTo>
                  <a:pt x="0" y="9385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TextBox 6"/>
          <p:cNvSpPr txBox="1"/>
          <p:nvPr/>
        </p:nvSpPr>
        <p:spPr>
          <a:xfrm>
            <a:off x="6982991" y="3135458"/>
            <a:ext cx="10472101" cy="7151542"/>
          </a:xfrm>
          <a:prstGeom prst="rect">
            <a:avLst/>
          </a:prstGeom>
        </p:spPr>
        <p:txBody>
          <a:bodyPr lIns="0" tIns="0" rIns="0" bIns="0" rtlCol="0" anchor="t">
            <a:spAutoFit/>
          </a:bodyPr>
          <a:lstStyle/>
          <a:p>
            <a:pPr marL="581465" lvl="1" indent="-290732" algn="l">
              <a:lnSpc>
                <a:spcPts val="3770"/>
              </a:lnSpc>
              <a:buFont typeface="Arial"/>
              <a:buChar char="•"/>
            </a:pPr>
            <a:r>
              <a:rPr lang="en-US" sz="2693" b="1">
                <a:solidFill>
                  <a:srgbClr val="001F3D"/>
                </a:solidFill>
                <a:latin typeface="Poppins Medium"/>
                <a:ea typeface="Poppins Medium"/>
                <a:cs typeface="Poppins Medium"/>
                <a:sym typeface="Poppins Medium"/>
              </a:rPr>
              <a:t>The well-being of members and case managers is the priority</a:t>
            </a:r>
          </a:p>
          <a:p>
            <a:pPr marL="581465" lvl="1" indent="-290732" algn="l">
              <a:lnSpc>
                <a:spcPts val="3770"/>
              </a:lnSpc>
              <a:buFont typeface="Arial"/>
              <a:buChar char="•"/>
            </a:pPr>
            <a:r>
              <a:rPr lang="en-US" sz="2693" b="1">
                <a:solidFill>
                  <a:srgbClr val="001F3D"/>
                </a:solidFill>
                <a:latin typeface="Poppins Medium"/>
                <a:ea typeface="Poppins Medium"/>
                <a:cs typeface="Poppins Medium"/>
                <a:sym typeface="Poppins Medium"/>
              </a:rPr>
              <a:t>Trust, understanding, and meaningful interaction come first</a:t>
            </a:r>
          </a:p>
          <a:p>
            <a:pPr marL="581465" lvl="1" indent="-290732" algn="l">
              <a:lnSpc>
                <a:spcPts val="3770"/>
              </a:lnSpc>
              <a:buFont typeface="Arial"/>
              <a:buChar char="•"/>
            </a:pPr>
            <a:r>
              <a:rPr lang="en-US" sz="2693" b="1">
                <a:solidFill>
                  <a:srgbClr val="001F3D"/>
                </a:solidFill>
                <a:latin typeface="Poppins Medium"/>
                <a:ea typeface="Poppins Medium"/>
                <a:cs typeface="Poppins Medium"/>
                <a:sym typeface="Poppins Medium"/>
              </a:rPr>
              <a:t>Data supports — but does not replace — human relationships</a:t>
            </a:r>
          </a:p>
          <a:p>
            <a:pPr marL="581465" lvl="1" indent="-290732" algn="l">
              <a:lnSpc>
                <a:spcPts val="3770"/>
              </a:lnSpc>
              <a:buFont typeface="Arial"/>
              <a:buChar char="•"/>
            </a:pPr>
            <a:r>
              <a:rPr lang="en-US" sz="2693" b="1">
                <a:solidFill>
                  <a:srgbClr val="001F3D"/>
                </a:solidFill>
                <a:latin typeface="Poppins Medium"/>
                <a:ea typeface="Poppins Medium"/>
                <a:cs typeface="Poppins Medium"/>
                <a:sym typeface="Poppins Medium"/>
              </a:rPr>
              <a:t>When data is captured once and used well, it:</a:t>
            </a:r>
          </a:p>
          <a:p>
            <a:pPr marL="1162929" lvl="2" indent="-387643" algn="l">
              <a:lnSpc>
                <a:spcPts val="3770"/>
              </a:lnSpc>
              <a:buFont typeface="Arial"/>
              <a:buChar char="⚬"/>
            </a:pPr>
            <a:r>
              <a:rPr lang="en-US" sz="2693" b="1">
                <a:solidFill>
                  <a:srgbClr val="001F3D"/>
                </a:solidFill>
                <a:latin typeface="Poppins Medium"/>
                <a:ea typeface="Poppins Medium"/>
                <a:cs typeface="Poppins Medium"/>
                <a:sym typeface="Poppins Medium"/>
              </a:rPr>
              <a:t>Reduces administrative burden</a:t>
            </a:r>
          </a:p>
          <a:p>
            <a:pPr marL="1162929" lvl="2" indent="-387643" algn="l">
              <a:lnSpc>
                <a:spcPts val="3770"/>
              </a:lnSpc>
              <a:buFont typeface="Arial"/>
              <a:buChar char="⚬"/>
            </a:pPr>
            <a:r>
              <a:rPr lang="en-US" sz="2693" b="1">
                <a:solidFill>
                  <a:srgbClr val="001F3D"/>
                </a:solidFill>
                <a:latin typeface="Poppins Medium"/>
                <a:ea typeface="Poppins Medium"/>
                <a:cs typeface="Poppins Medium"/>
                <a:sym typeface="Poppins Medium"/>
              </a:rPr>
              <a:t>Improves consistency and clarity</a:t>
            </a:r>
          </a:p>
          <a:p>
            <a:pPr marL="1162929" lvl="2" indent="-387643" algn="l">
              <a:lnSpc>
                <a:spcPts val="3770"/>
              </a:lnSpc>
              <a:buFont typeface="Arial"/>
              <a:buChar char="⚬"/>
            </a:pPr>
            <a:r>
              <a:rPr lang="en-US" sz="2693" b="1">
                <a:solidFill>
                  <a:srgbClr val="001F3D"/>
                </a:solidFill>
                <a:latin typeface="Poppins Medium"/>
                <a:ea typeface="Poppins Medium"/>
                <a:cs typeface="Poppins Medium"/>
                <a:sym typeface="Poppins Medium"/>
              </a:rPr>
              <a:t>Supports timely decisions and follow-up</a:t>
            </a:r>
          </a:p>
          <a:p>
            <a:pPr algn="l">
              <a:lnSpc>
                <a:spcPts val="3770"/>
              </a:lnSpc>
            </a:pPr>
            <a:endParaRPr lang="en-US" sz="2693" b="1">
              <a:solidFill>
                <a:srgbClr val="001F3D"/>
              </a:solidFill>
              <a:latin typeface="Poppins Medium"/>
              <a:ea typeface="Poppins Medium"/>
              <a:cs typeface="Poppins Medium"/>
              <a:sym typeface="Poppins Medium"/>
            </a:endParaRPr>
          </a:p>
          <a:p>
            <a:pPr algn="ctr">
              <a:lnSpc>
                <a:spcPts val="3770"/>
              </a:lnSpc>
            </a:pPr>
            <a:r>
              <a:rPr lang="en-US" sz="2693" b="1">
                <a:solidFill>
                  <a:srgbClr val="001F3D"/>
                </a:solidFill>
                <a:latin typeface="Poppins Bold"/>
                <a:ea typeface="Poppins Bold"/>
                <a:cs typeface="Poppins Bold"/>
                <a:sym typeface="Poppins Bold"/>
              </a:rPr>
              <a:t>Strong data practices exist to support people — not the other way around</a:t>
            </a:r>
          </a:p>
          <a:p>
            <a:pPr algn="l">
              <a:lnSpc>
                <a:spcPts val="3770"/>
              </a:lnSpc>
            </a:pPr>
            <a:r>
              <a:rPr lang="en-US" sz="2693" b="1">
                <a:solidFill>
                  <a:srgbClr val="001F3D"/>
                </a:solidFill>
                <a:latin typeface="Poppins Medium"/>
                <a:ea typeface="Poppins Medium"/>
                <a:cs typeface="Poppins Medium"/>
                <a:sym typeface="Poppins Medium"/>
              </a:rPr>
              <a:t> </a:t>
            </a:r>
          </a:p>
          <a:p>
            <a:pPr algn="l">
              <a:lnSpc>
                <a:spcPts val="3770"/>
              </a:lnSpc>
              <a:spcBef>
                <a:spcPct val="0"/>
              </a:spcBef>
            </a:pPr>
            <a:endParaRPr lang="en-US" sz="2693" b="1">
              <a:solidFill>
                <a:srgbClr val="001F3D"/>
              </a:solidFill>
              <a:latin typeface="Poppins Medium"/>
              <a:ea typeface="Poppins Medium"/>
              <a:cs typeface="Poppins Medium"/>
              <a:sym typeface="Poppins Medium"/>
            </a:endParaRPr>
          </a:p>
        </p:txBody>
      </p:sp>
      <p:sp>
        <p:nvSpPr>
          <p:cNvPr id="7" name="Freeform 7"/>
          <p:cNvSpPr/>
          <p:nvPr/>
        </p:nvSpPr>
        <p:spPr>
          <a:xfrm>
            <a:off x="4847454" y="4071120"/>
            <a:ext cx="1416410" cy="1148580"/>
          </a:xfrm>
          <a:custGeom>
            <a:avLst/>
            <a:gdLst/>
            <a:ahLst/>
            <a:cxnLst/>
            <a:rect l="l" t="t" r="r" b="b"/>
            <a:pathLst>
              <a:path w="1416410" h="1148580">
                <a:moveTo>
                  <a:pt x="0" y="0"/>
                </a:moveTo>
                <a:lnTo>
                  <a:pt x="1416410" y="0"/>
                </a:lnTo>
                <a:lnTo>
                  <a:pt x="1416410" y="1148580"/>
                </a:lnTo>
                <a:lnTo>
                  <a:pt x="0" y="11485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8" name="TextBox 8"/>
          <p:cNvSpPr txBox="1"/>
          <p:nvPr/>
        </p:nvSpPr>
        <p:spPr>
          <a:xfrm>
            <a:off x="876372" y="511671"/>
            <a:ext cx="14766347" cy="828675"/>
          </a:xfrm>
          <a:prstGeom prst="rect">
            <a:avLst/>
          </a:prstGeom>
        </p:spPr>
        <p:txBody>
          <a:bodyPr lIns="0" tIns="0" rIns="0" bIns="0" rtlCol="0" anchor="t">
            <a:spAutoFit/>
          </a:bodyPr>
          <a:lstStyle/>
          <a:p>
            <a:pPr algn="ctr">
              <a:lnSpc>
                <a:spcPts val="6599"/>
              </a:lnSpc>
            </a:pPr>
            <a:r>
              <a:rPr lang="en-US" sz="5499" b="1">
                <a:solidFill>
                  <a:srgbClr val="001F3D"/>
                </a:solidFill>
                <a:latin typeface="Roboto Bold"/>
                <a:ea typeface="Roboto Bold"/>
                <a:cs typeface="Roboto Bold"/>
                <a:sym typeface="Roboto Bold"/>
              </a:rPr>
              <a:t>Members and Case Managers Come First</a:t>
            </a:r>
          </a:p>
        </p:txBody>
      </p:sp>
      <p:sp>
        <p:nvSpPr>
          <p:cNvPr id="9" name="TextBox 9"/>
          <p:cNvSpPr txBox="1"/>
          <p:nvPr/>
        </p:nvSpPr>
        <p:spPr>
          <a:xfrm>
            <a:off x="3276600" y="1710373"/>
            <a:ext cx="9677400" cy="587084"/>
          </a:xfrm>
          <a:prstGeom prst="rect">
            <a:avLst/>
          </a:prstGeom>
        </p:spPr>
        <p:txBody>
          <a:bodyPr wrap="square" lIns="0" tIns="0" rIns="0" bIns="0" rtlCol="0" anchor="t">
            <a:spAutoFit/>
          </a:bodyPr>
          <a:lstStyle/>
          <a:p>
            <a:pPr algn="ctr">
              <a:lnSpc>
                <a:spcPts val="4899"/>
              </a:lnSpc>
              <a:spcBef>
                <a:spcPct val="0"/>
              </a:spcBef>
            </a:pPr>
            <a:r>
              <a:rPr lang="en-US" sz="3499" b="1" dirty="0">
                <a:solidFill>
                  <a:srgbClr val="E87A00"/>
                </a:solidFill>
                <a:latin typeface="Canva Sans 2 Bold"/>
                <a:ea typeface="Canva Sans 2 Bold"/>
                <a:cs typeface="Canva Sans 2 Bold"/>
                <a:sym typeface="Canva Sans 2 Bold"/>
              </a:rPr>
              <a:t>Why Data Matters — In Service of People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9591" y="1580478"/>
            <a:ext cx="7119183" cy="7119183"/>
            <a:chOff x="0" y="0"/>
            <a:chExt cx="812800" cy="812800"/>
          </a:xfrm>
        </p:grpSpPr>
        <p:sp>
          <p:nvSpPr>
            <p:cNvPr id="3" name="Freeform 3"/>
            <p:cNvSpPr/>
            <p:nvPr/>
          </p:nvSpPr>
          <p:spPr>
            <a:xfrm>
              <a:off x="18919" y="18919"/>
              <a:ext cx="774963" cy="774963"/>
            </a:xfrm>
            <a:custGeom>
              <a:avLst/>
              <a:gdLst/>
              <a:ahLst/>
              <a:cxnLst/>
              <a:rect l="l" t="t" r="r" b="b"/>
              <a:pathLst>
                <a:path w="774963" h="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045174"/>
            </a:solidFill>
          </p:spPr>
          <p:txBody>
            <a:bodyPr/>
            <a:lstStyle/>
            <a:p>
              <a:endParaRPr lang="en-CA"/>
            </a:p>
          </p:txBody>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42076" y="747014"/>
            <a:ext cx="2684152" cy="2684152"/>
            <a:chOff x="0" y="0"/>
            <a:chExt cx="812800" cy="812800"/>
          </a:xfrm>
        </p:grpSpPr>
        <p:sp>
          <p:nvSpPr>
            <p:cNvPr id="6" name="Freeform 6"/>
            <p:cNvSpPr/>
            <p:nvPr/>
          </p:nvSpPr>
          <p:spPr>
            <a:xfrm>
              <a:off x="15531" y="15531"/>
              <a:ext cx="781737" cy="781737"/>
            </a:xfrm>
            <a:custGeom>
              <a:avLst/>
              <a:gdLst/>
              <a:ahLst/>
              <a:cxnLst/>
              <a:rect l="l" t="t" r="r" b="b"/>
              <a:pathLst>
                <a:path w="781737" h="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001F3D"/>
            </a:solidFill>
          </p:spPr>
          <p:txBody>
            <a:bodyPr/>
            <a:lstStyle/>
            <a:p>
              <a:endParaRPr lang="en-CA"/>
            </a:p>
          </p:txBody>
        </p:sp>
        <p:sp>
          <p:nvSpPr>
            <p:cNvPr id="7" name="TextBox 7"/>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5252353" y="3427477"/>
            <a:ext cx="13583489" cy="1142614"/>
            <a:chOff x="0" y="0"/>
            <a:chExt cx="3049338" cy="256504"/>
          </a:xfrm>
        </p:grpSpPr>
        <p:sp>
          <p:nvSpPr>
            <p:cNvPr id="9" name="Freeform 9"/>
            <p:cNvSpPr/>
            <p:nvPr/>
          </p:nvSpPr>
          <p:spPr>
            <a:xfrm>
              <a:off x="0" y="0"/>
              <a:ext cx="3049338" cy="256504"/>
            </a:xfrm>
            <a:custGeom>
              <a:avLst/>
              <a:gdLst/>
              <a:ahLst/>
              <a:cxnLst/>
              <a:rect l="l" t="t" r="r" b="b"/>
              <a:pathLst>
                <a:path w="3049338" h="256504">
                  <a:moveTo>
                    <a:pt x="0" y="0"/>
                  </a:moveTo>
                  <a:lnTo>
                    <a:pt x="3049338" y="0"/>
                  </a:lnTo>
                  <a:lnTo>
                    <a:pt x="3049338" y="256504"/>
                  </a:lnTo>
                  <a:lnTo>
                    <a:pt x="0" y="256504"/>
                  </a:lnTo>
                  <a:close/>
                </a:path>
              </a:pathLst>
            </a:custGeom>
            <a:solidFill>
              <a:srgbClr val="045174"/>
            </a:solidFill>
          </p:spPr>
          <p:txBody>
            <a:bodyPr/>
            <a:lstStyle/>
            <a:p>
              <a:endParaRPr lang="en-CA"/>
            </a:p>
          </p:txBody>
        </p:sp>
        <p:sp>
          <p:nvSpPr>
            <p:cNvPr id="10" name="TextBox 10"/>
            <p:cNvSpPr txBox="1"/>
            <p:nvPr/>
          </p:nvSpPr>
          <p:spPr>
            <a:xfrm>
              <a:off x="0" y="-38100"/>
              <a:ext cx="3049338" cy="29460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145599" y="2892030"/>
            <a:ext cx="2213507" cy="2213507"/>
            <a:chOff x="0" y="0"/>
            <a:chExt cx="812800" cy="812800"/>
          </a:xfrm>
        </p:grpSpPr>
        <p:sp>
          <p:nvSpPr>
            <p:cNvPr id="12" name="Freeform 12"/>
            <p:cNvSpPr/>
            <p:nvPr/>
          </p:nvSpPr>
          <p:spPr>
            <a:xfrm>
              <a:off x="18834" y="18834"/>
              <a:ext cx="775133" cy="775133"/>
            </a:xfrm>
            <a:custGeom>
              <a:avLst/>
              <a:gdLst/>
              <a:ahLst/>
              <a:cxnLst/>
              <a:rect l="l" t="t" r="r" b="b"/>
              <a:pathLst>
                <a:path w="775133" h="775133">
                  <a:moveTo>
                    <a:pt x="419717" y="13317"/>
                  </a:moveTo>
                  <a:lnTo>
                    <a:pt x="761815" y="355415"/>
                  </a:lnTo>
                  <a:cubicBezTo>
                    <a:pt x="779571" y="373171"/>
                    <a:pt x="779571" y="401961"/>
                    <a:pt x="761815" y="419717"/>
                  </a:cubicBezTo>
                  <a:lnTo>
                    <a:pt x="419717" y="761815"/>
                  </a:lnTo>
                  <a:cubicBezTo>
                    <a:pt x="401961" y="779571"/>
                    <a:pt x="373171" y="779571"/>
                    <a:pt x="355415" y="761815"/>
                  </a:cubicBezTo>
                  <a:lnTo>
                    <a:pt x="13317" y="419717"/>
                  </a:lnTo>
                  <a:cubicBezTo>
                    <a:pt x="-4439" y="401961"/>
                    <a:pt x="-4439" y="373171"/>
                    <a:pt x="13317" y="355415"/>
                  </a:cubicBezTo>
                  <a:lnTo>
                    <a:pt x="355415" y="13317"/>
                  </a:lnTo>
                  <a:cubicBezTo>
                    <a:pt x="373171" y="-4439"/>
                    <a:pt x="401961" y="-4439"/>
                    <a:pt x="419717" y="13317"/>
                  </a:cubicBezTo>
                  <a:close/>
                </a:path>
              </a:pathLst>
            </a:custGeom>
            <a:solidFill>
              <a:srgbClr val="001F3D"/>
            </a:solidFill>
          </p:spPr>
          <p:txBody>
            <a:bodyPr/>
            <a:lstStyle/>
            <a:p>
              <a:endParaRPr lang="en-CA"/>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5252353" y="7021601"/>
            <a:ext cx="13583489" cy="1142614"/>
            <a:chOff x="0" y="0"/>
            <a:chExt cx="3049338" cy="256504"/>
          </a:xfrm>
        </p:grpSpPr>
        <p:sp>
          <p:nvSpPr>
            <p:cNvPr id="15" name="Freeform 15"/>
            <p:cNvSpPr/>
            <p:nvPr/>
          </p:nvSpPr>
          <p:spPr>
            <a:xfrm>
              <a:off x="0" y="0"/>
              <a:ext cx="3049338" cy="256504"/>
            </a:xfrm>
            <a:custGeom>
              <a:avLst/>
              <a:gdLst/>
              <a:ahLst/>
              <a:cxnLst/>
              <a:rect l="l" t="t" r="r" b="b"/>
              <a:pathLst>
                <a:path w="3049338" h="256504">
                  <a:moveTo>
                    <a:pt x="0" y="0"/>
                  </a:moveTo>
                  <a:lnTo>
                    <a:pt x="3049338" y="0"/>
                  </a:lnTo>
                  <a:lnTo>
                    <a:pt x="3049338" y="256504"/>
                  </a:lnTo>
                  <a:lnTo>
                    <a:pt x="0" y="256504"/>
                  </a:lnTo>
                  <a:close/>
                </a:path>
              </a:pathLst>
            </a:custGeom>
            <a:solidFill>
              <a:srgbClr val="045174"/>
            </a:solidFill>
          </p:spPr>
          <p:txBody>
            <a:bodyPr/>
            <a:lstStyle/>
            <a:p>
              <a:endParaRPr lang="en-CA"/>
            </a:p>
          </p:txBody>
        </p:sp>
        <p:sp>
          <p:nvSpPr>
            <p:cNvPr id="16" name="TextBox 16"/>
            <p:cNvSpPr txBox="1"/>
            <p:nvPr/>
          </p:nvSpPr>
          <p:spPr>
            <a:xfrm>
              <a:off x="0" y="-38100"/>
              <a:ext cx="3049338" cy="294604"/>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145599" y="6486154"/>
            <a:ext cx="2213507" cy="2213507"/>
            <a:chOff x="0" y="0"/>
            <a:chExt cx="812800" cy="812800"/>
          </a:xfrm>
        </p:grpSpPr>
        <p:sp>
          <p:nvSpPr>
            <p:cNvPr id="18" name="Freeform 18"/>
            <p:cNvSpPr/>
            <p:nvPr/>
          </p:nvSpPr>
          <p:spPr>
            <a:xfrm>
              <a:off x="18834" y="18834"/>
              <a:ext cx="775133" cy="775133"/>
            </a:xfrm>
            <a:custGeom>
              <a:avLst/>
              <a:gdLst/>
              <a:ahLst/>
              <a:cxnLst/>
              <a:rect l="l" t="t" r="r" b="b"/>
              <a:pathLst>
                <a:path w="775133" h="775133">
                  <a:moveTo>
                    <a:pt x="419717" y="13317"/>
                  </a:moveTo>
                  <a:lnTo>
                    <a:pt x="761815" y="355415"/>
                  </a:lnTo>
                  <a:cubicBezTo>
                    <a:pt x="779571" y="373171"/>
                    <a:pt x="779571" y="401961"/>
                    <a:pt x="761815" y="419717"/>
                  </a:cubicBezTo>
                  <a:lnTo>
                    <a:pt x="419717" y="761815"/>
                  </a:lnTo>
                  <a:cubicBezTo>
                    <a:pt x="401961" y="779571"/>
                    <a:pt x="373171" y="779571"/>
                    <a:pt x="355415" y="761815"/>
                  </a:cubicBezTo>
                  <a:lnTo>
                    <a:pt x="13317" y="419717"/>
                  </a:lnTo>
                  <a:cubicBezTo>
                    <a:pt x="-4439" y="401961"/>
                    <a:pt x="-4439" y="373171"/>
                    <a:pt x="13317" y="355415"/>
                  </a:cubicBezTo>
                  <a:lnTo>
                    <a:pt x="355415" y="13317"/>
                  </a:lnTo>
                  <a:cubicBezTo>
                    <a:pt x="373171" y="-4439"/>
                    <a:pt x="401961" y="-4439"/>
                    <a:pt x="419717" y="13317"/>
                  </a:cubicBezTo>
                  <a:close/>
                </a:path>
              </a:pathLst>
            </a:custGeom>
            <a:solidFill>
              <a:srgbClr val="001F3D"/>
            </a:solidFill>
          </p:spPr>
          <p:txBody>
            <a:bodyPr/>
            <a:lstStyle/>
            <a:p>
              <a:endParaRPr lang="en-CA"/>
            </a:p>
          </p:txBody>
        </p:sp>
        <p:sp>
          <p:nvSpPr>
            <p:cNvPr id="19" name="TextBox 19"/>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264368" y="3624080"/>
            <a:ext cx="3308138" cy="2862074"/>
          </a:xfrm>
          <a:custGeom>
            <a:avLst/>
            <a:gdLst/>
            <a:ahLst/>
            <a:cxnLst/>
            <a:rect l="l" t="t" r="r" b="b"/>
            <a:pathLst>
              <a:path w="3308138" h="2862074">
                <a:moveTo>
                  <a:pt x="0" y="0"/>
                </a:moveTo>
                <a:lnTo>
                  <a:pt x="3308138" y="0"/>
                </a:lnTo>
                <a:lnTo>
                  <a:pt x="3308138" y="2862074"/>
                </a:lnTo>
                <a:lnTo>
                  <a:pt x="0" y="2862074"/>
                </a:lnTo>
                <a:lnTo>
                  <a:pt x="0" y="0"/>
                </a:lnTo>
                <a:close/>
              </a:path>
            </a:pathLst>
          </a:custGeom>
          <a:blipFill>
            <a:blip r:embed="rId2"/>
            <a:stretch>
              <a:fillRect/>
            </a:stretch>
          </a:blipFill>
        </p:spPr>
        <p:txBody>
          <a:bodyPr/>
          <a:lstStyle/>
          <a:p>
            <a:endParaRPr lang="en-CA"/>
          </a:p>
        </p:txBody>
      </p:sp>
      <p:sp>
        <p:nvSpPr>
          <p:cNvPr id="21" name="Freeform 21"/>
          <p:cNvSpPr/>
          <p:nvPr/>
        </p:nvSpPr>
        <p:spPr>
          <a:xfrm>
            <a:off x="4731729" y="3431167"/>
            <a:ext cx="1041247" cy="1041247"/>
          </a:xfrm>
          <a:custGeom>
            <a:avLst/>
            <a:gdLst/>
            <a:ahLst/>
            <a:cxnLst/>
            <a:rect l="l" t="t" r="r" b="b"/>
            <a:pathLst>
              <a:path w="1041247" h="1041247">
                <a:moveTo>
                  <a:pt x="0" y="0"/>
                </a:moveTo>
                <a:lnTo>
                  <a:pt x="1041248" y="0"/>
                </a:lnTo>
                <a:lnTo>
                  <a:pt x="1041248" y="1041247"/>
                </a:lnTo>
                <a:lnTo>
                  <a:pt x="0" y="1041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22" name="Freeform 22"/>
          <p:cNvSpPr/>
          <p:nvPr/>
        </p:nvSpPr>
        <p:spPr>
          <a:xfrm>
            <a:off x="4731729" y="7054360"/>
            <a:ext cx="1257306" cy="963411"/>
          </a:xfrm>
          <a:custGeom>
            <a:avLst/>
            <a:gdLst/>
            <a:ahLst/>
            <a:cxnLst/>
            <a:rect l="l" t="t" r="r" b="b"/>
            <a:pathLst>
              <a:path w="1257306" h="963411">
                <a:moveTo>
                  <a:pt x="0" y="0"/>
                </a:moveTo>
                <a:lnTo>
                  <a:pt x="1257306" y="0"/>
                </a:lnTo>
                <a:lnTo>
                  <a:pt x="1257306" y="963410"/>
                </a:lnTo>
                <a:lnTo>
                  <a:pt x="0" y="963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23" name="TextBox 23"/>
          <p:cNvSpPr txBox="1"/>
          <p:nvPr/>
        </p:nvSpPr>
        <p:spPr>
          <a:xfrm>
            <a:off x="3940591" y="4624270"/>
            <a:ext cx="15285732" cy="2162175"/>
          </a:xfrm>
          <a:prstGeom prst="rect">
            <a:avLst/>
          </a:prstGeom>
        </p:spPr>
        <p:txBody>
          <a:bodyPr lIns="0" tIns="0" rIns="0" bIns="0" rtlCol="0" anchor="t">
            <a:spAutoFit/>
          </a:bodyPr>
          <a:lstStyle/>
          <a:p>
            <a:pPr algn="ctr">
              <a:lnSpc>
                <a:spcPts val="8400"/>
              </a:lnSpc>
              <a:spcBef>
                <a:spcPct val="0"/>
              </a:spcBef>
            </a:pPr>
            <a:r>
              <a:rPr lang="en-US" sz="6000" b="1">
                <a:solidFill>
                  <a:srgbClr val="001F3D"/>
                </a:solidFill>
                <a:latin typeface="Poppins Bold"/>
                <a:ea typeface="Poppins Bold"/>
                <a:cs typeface="Poppins Bold"/>
                <a:sym typeface="Poppins Bold"/>
              </a:rPr>
              <a:t>INTRODUCING 360 NATION ADMINISTRATION SOLUTIONS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5701" y="2868667"/>
            <a:ext cx="3437525" cy="4575741"/>
            <a:chOff x="0" y="0"/>
            <a:chExt cx="4583367" cy="6100988"/>
          </a:xfrm>
        </p:grpSpPr>
        <p:sp>
          <p:nvSpPr>
            <p:cNvPr id="3" name="Freeform 3"/>
            <p:cNvSpPr/>
            <p:nvPr/>
          </p:nvSpPr>
          <p:spPr>
            <a:xfrm>
              <a:off x="959817" y="635828"/>
              <a:ext cx="2774110" cy="4824948"/>
            </a:xfrm>
            <a:custGeom>
              <a:avLst/>
              <a:gdLst/>
              <a:ahLst/>
              <a:cxnLst/>
              <a:rect l="l" t="t" r="r" b="b"/>
              <a:pathLst>
                <a:path w="2774110" h="4824948">
                  <a:moveTo>
                    <a:pt x="0" y="0"/>
                  </a:moveTo>
                  <a:lnTo>
                    <a:pt x="2774110" y="0"/>
                  </a:lnTo>
                  <a:lnTo>
                    <a:pt x="2774110" y="4824949"/>
                  </a:lnTo>
                  <a:lnTo>
                    <a:pt x="0" y="4824949"/>
                  </a:lnTo>
                  <a:lnTo>
                    <a:pt x="0" y="0"/>
                  </a:lnTo>
                  <a:close/>
                </a:path>
              </a:pathLst>
            </a:custGeom>
            <a:blipFill>
              <a:blip r:embed="rId2"/>
              <a:stretch>
                <a:fillRect l="-31" t="-12499" r="-31" b="-12500"/>
              </a:stretch>
            </a:blipFill>
          </p:spPr>
          <p:txBody>
            <a:bodyPr/>
            <a:lstStyle/>
            <a:p>
              <a:endParaRPr lang="en-CA"/>
            </a:p>
          </p:txBody>
        </p:sp>
        <p:sp>
          <p:nvSpPr>
            <p:cNvPr id="4" name="Freeform 4"/>
            <p:cNvSpPr/>
            <p:nvPr/>
          </p:nvSpPr>
          <p:spPr>
            <a:xfrm>
              <a:off x="0" y="0"/>
              <a:ext cx="4583367" cy="6100988"/>
            </a:xfrm>
            <a:custGeom>
              <a:avLst/>
              <a:gdLst/>
              <a:ahLst/>
              <a:cxnLst/>
              <a:rect l="l" t="t" r="r" b="b"/>
              <a:pathLst>
                <a:path w="4583367" h="6100988">
                  <a:moveTo>
                    <a:pt x="0" y="0"/>
                  </a:moveTo>
                  <a:lnTo>
                    <a:pt x="4583367" y="0"/>
                  </a:lnTo>
                  <a:lnTo>
                    <a:pt x="4583367" y="6100988"/>
                  </a:lnTo>
                  <a:lnTo>
                    <a:pt x="0" y="6100988"/>
                  </a:lnTo>
                  <a:lnTo>
                    <a:pt x="0" y="0"/>
                  </a:lnTo>
                  <a:close/>
                </a:path>
              </a:pathLst>
            </a:custGeom>
            <a:blipFill>
              <a:blip r:embed="rId3"/>
              <a:stretch>
                <a:fillRect/>
              </a:stretch>
            </a:blipFill>
          </p:spPr>
          <p:txBody>
            <a:bodyPr/>
            <a:lstStyle/>
            <a:p>
              <a:endParaRPr lang="en-CA"/>
            </a:p>
          </p:txBody>
        </p:sp>
      </p:grpSp>
      <p:grpSp>
        <p:nvGrpSpPr>
          <p:cNvPr id="5" name="Group 5"/>
          <p:cNvGrpSpPr/>
          <p:nvPr/>
        </p:nvGrpSpPr>
        <p:grpSpPr>
          <a:xfrm>
            <a:off x="6755303" y="2721267"/>
            <a:ext cx="2213507" cy="2213507"/>
            <a:chOff x="0" y="0"/>
            <a:chExt cx="812800" cy="812800"/>
          </a:xfrm>
        </p:grpSpPr>
        <p:sp>
          <p:nvSpPr>
            <p:cNvPr id="6" name="Freeform 6"/>
            <p:cNvSpPr/>
            <p:nvPr/>
          </p:nvSpPr>
          <p:spPr>
            <a:xfrm>
              <a:off x="18834" y="18834"/>
              <a:ext cx="775133" cy="775133"/>
            </a:xfrm>
            <a:custGeom>
              <a:avLst/>
              <a:gdLst/>
              <a:ahLst/>
              <a:cxnLst/>
              <a:rect l="l" t="t" r="r" b="b"/>
              <a:pathLst>
                <a:path w="775133" h="775133">
                  <a:moveTo>
                    <a:pt x="419717" y="13317"/>
                  </a:moveTo>
                  <a:lnTo>
                    <a:pt x="761815" y="355415"/>
                  </a:lnTo>
                  <a:cubicBezTo>
                    <a:pt x="779571" y="373171"/>
                    <a:pt x="779571" y="401961"/>
                    <a:pt x="761815" y="419717"/>
                  </a:cubicBezTo>
                  <a:lnTo>
                    <a:pt x="419717" y="761815"/>
                  </a:lnTo>
                  <a:cubicBezTo>
                    <a:pt x="401961" y="779571"/>
                    <a:pt x="373171" y="779571"/>
                    <a:pt x="355415" y="761815"/>
                  </a:cubicBezTo>
                  <a:lnTo>
                    <a:pt x="13317" y="419717"/>
                  </a:lnTo>
                  <a:cubicBezTo>
                    <a:pt x="-4439" y="401961"/>
                    <a:pt x="-4439" y="373171"/>
                    <a:pt x="13317" y="355415"/>
                  </a:cubicBezTo>
                  <a:lnTo>
                    <a:pt x="355415" y="13317"/>
                  </a:lnTo>
                  <a:cubicBezTo>
                    <a:pt x="373171" y="-4439"/>
                    <a:pt x="401961" y="-4439"/>
                    <a:pt x="419717" y="13317"/>
                  </a:cubicBezTo>
                  <a:close/>
                </a:path>
              </a:pathLst>
            </a:custGeom>
            <a:solidFill>
              <a:srgbClr val="045174"/>
            </a:solidFill>
          </p:spPr>
          <p:txBody>
            <a:bodyPr/>
            <a:lstStyle/>
            <a:p>
              <a:endParaRPr lang="en-CA"/>
            </a:p>
          </p:txBody>
        </p:sp>
        <p:sp>
          <p:nvSpPr>
            <p:cNvPr id="7" name="TextBox 7"/>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7341433" y="3260403"/>
            <a:ext cx="1041247" cy="1041247"/>
          </a:xfrm>
          <a:custGeom>
            <a:avLst/>
            <a:gdLst/>
            <a:ahLst/>
            <a:cxnLst/>
            <a:rect l="l" t="t" r="r" b="b"/>
            <a:pathLst>
              <a:path w="1041247" h="1041247">
                <a:moveTo>
                  <a:pt x="0" y="0"/>
                </a:moveTo>
                <a:lnTo>
                  <a:pt x="1041247" y="0"/>
                </a:lnTo>
                <a:lnTo>
                  <a:pt x="1041247" y="1041248"/>
                </a:lnTo>
                <a:lnTo>
                  <a:pt x="0" y="1041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9" name="Group 9"/>
          <p:cNvGrpSpPr/>
          <p:nvPr/>
        </p:nvGrpSpPr>
        <p:grpSpPr>
          <a:xfrm>
            <a:off x="12156069" y="2674274"/>
            <a:ext cx="2213507" cy="2213507"/>
            <a:chOff x="0" y="0"/>
            <a:chExt cx="812800" cy="812800"/>
          </a:xfrm>
        </p:grpSpPr>
        <p:sp>
          <p:nvSpPr>
            <p:cNvPr id="10" name="Freeform 10"/>
            <p:cNvSpPr/>
            <p:nvPr/>
          </p:nvSpPr>
          <p:spPr>
            <a:xfrm>
              <a:off x="18834" y="18834"/>
              <a:ext cx="775133" cy="775133"/>
            </a:xfrm>
            <a:custGeom>
              <a:avLst/>
              <a:gdLst/>
              <a:ahLst/>
              <a:cxnLst/>
              <a:rect l="l" t="t" r="r" b="b"/>
              <a:pathLst>
                <a:path w="775133" h="775133">
                  <a:moveTo>
                    <a:pt x="419717" y="13317"/>
                  </a:moveTo>
                  <a:lnTo>
                    <a:pt x="761815" y="355415"/>
                  </a:lnTo>
                  <a:cubicBezTo>
                    <a:pt x="779571" y="373171"/>
                    <a:pt x="779571" y="401961"/>
                    <a:pt x="761815" y="419717"/>
                  </a:cubicBezTo>
                  <a:lnTo>
                    <a:pt x="419717" y="761815"/>
                  </a:lnTo>
                  <a:cubicBezTo>
                    <a:pt x="401961" y="779571"/>
                    <a:pt x="373171" y="779571"/>
                    <a:pt x="355415" y="761815"/>
                  </a:cubicBezTo>
                  <a:lnTo>
                    <a:pt x="13317" y="419717"/>
                  </a:lnTo>
                  <a:cubicBezTo>
                    <a:pt x="-4439" y="401961"/>
                    <a:pt x="-4439" y="373171"/>
                    <a:pt x="13317" y="355415"/>
                  </a:cubicBezTo>
                  <a:lnTo>
                    <a:pt x="355415" y="13317"/>
                  </a:lnTo>
                  <a:cubicBezTo>
                    <a:pt x="373171" y="-4439"/>
                    <a:pt x="401961" y="-4439"/>
                    <a:pt x="419717" y="13317"/>
                  </a:cubicBezTo>
                  <a:close/>
                </a:path>
              </a:pathLst>
            </a:custGeom>
            <a:solidFill>
              <a:srgbClr val="045174"/>
            </a:solidFill>
          </p:spPr>
          <p:txBody>
            <a:bodyPr/>
            <a:lstStyle/>
            <a:p>
              <a:endParaRPr lang="en-CA"/>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2702755" y="3338821"/>
            <a:ext cx="1272536" cy="884412"/>
          </a:xfrm>
          <a:custGeom>
            <a:avLst/>
            <a:gdLst/>
            <a:ahLst/>
            <a:cxnLst/>
            <a:rect l="l" t="t" r="r" b="b"/>
            <a:pathLst>
              <a:path w="1272536" h="884412">
                <a:moveTo>
                  <a:pt x="0" y="0"/>
                </a:moveTo>
                <a:lnTo>
                  <a:pt x="1272536" y="0"/>
                </a:lnTo>
                <a:lnTo>
                  <a:pt x="1272536" y="884412"/>
                </a:lnTo>
                <a:lnTo>
                  <a:pt x="0" y="884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3" name="TextBox 13"/>
          <p:cNvSpPr txBox="1"/>
          <p:nvPr/>
        </p:nvSpPr>
        <p:spPr>
          <a:xfrm>
            <a:off x="1028700" y="8419451"/>
            <a:ext cx="5067300" cy="887095"/>
          </a:xfrm>
          <a:prstGeom prst="rect">
            <a:avLst/>
          </a:prstGeom>
        </p:spPr>
        <p:txBody>
          <a:bodyPr wrap="square" lIns="0" tIns="0" rIns="0" bIns="0" rtlCol="0" anchor="t">
            <a:spAutoFit/>
          </a:bodyPr>
          <a:lstStyle/>
          <a:p>
            <a:pPr algn="ctr">
              <a:lnSpc>
                <a:spcPts val="7279"/>
              </a:lnSpc>
            </a:pPr>
            <a:r>
              <a:rPr lang="en-US" sz="5199" b="1" dirty="0" err="1">
                <a:solidFill>
                  <a:srgbClr val="001F3D"/>
                </a:solidFill>
                <a:latin typeface="Canva Sans 1 Bold"/>
                <a:ea typeface="Canva Sans 1 Bold"/>
                <a:cs typeface="Canva Sans 1 Bold"/>
                <a:sym typeface="Canva Sans 1 Bold"/>
              </a:rPr>
              <a:t>Mynation.app</a:t>
            </a:r>
            <a:endParaRPr lang="en-US" sz="5199" b="1" dirty="0">
              <a:solidFill>
                <a:srgbClr val="001F3D"/>
              </a:solidFill>
              <a:latin typeface="Canva Sans 1 Bold"/>
              <a:ea typeface="Canva Sans 1 Bold"/>
              <a:cs typeface="Canva Sans 1 Bold"/>
              <a:sym typeface="Canva Sans 1 Bold"/>
            </a:endParaRPr>
          </a:p>
        </p:txBody>
      </p:sp>
      <p:sp>
        <p:nvSpPr>
          <p:cNvPr id="14" name="TextBox 14"/>
          <p:cNvSpPr txBox="1"/>
          <p:nvPr/>
        </p:nvSpPr>
        <p:spPr>
          <a:xfrm>
            <a:off x="5937821" y="6634148"/>
            <a:ext cx="3459228" cy="1563370"/>
          </a:xfrm>
          <a:prstGeom prst="rect">
            <a:avLst/>
          </a:prstGeom>
        </p:spPr>
        <p:txBody>
          <a:bodyPr lIns="0" tIns="0" rIns="0" bIns="0" rtlCol="0" anchor="t">
            <a:spAutoFit/>
          </a:bodyPr>
          <a:lstStyle/>
          <a:p>
            <a:pPr marL="474979" lvl="1" indent="-237490" algn="l">
              <a:lnSpc>
                <a:spcPts val="3079"/>
              </a:lnSpc>
              <a:buFont typeface="Arial"/>
              <a:buChar char="•"/>
            </a:pPr>
            <a:r>
              <a:rPr lang="en-US" sz="2199" b="1">
                <a:solidFill>
                  <a:srgbClr val="001F3D"/>
                </a:solidFill>
                <a:latin typeface="Poppins Bold"/>
                <a:ea typeface="Poppins Bold"/>
                <a:cs typeface="Poppins Bold"/>
                <a:sym typeface="Poppins Bold"/>
              </a:rPr>
              <a:t>First Nations–focused administrative and data solutions</a:t>
            </a:r>
          </a:p>
        </p:txBody>
      </p:sp>
      <p:sp>
        <p:nvSpPr>
          <p:cNvPr id="15" name="TextBox 15"/>
          <p:cNvSpPr txBox="1"/>
          <p:nvPr/>
        </p:nvSpPr>
        <p:spPr>
          <a:xfrm>
            <a:off x="5937821" y="5394628"/>
            <a:ext cx="3848471" cy="1172845"/>
          </a:xfrm>
          <a:prstGeom prst="rect">
            <a:avLst/>
          </a:prstGeom>
        </p:spPr>
        <p:txBody>
          <a:bodyPr lIns="0" tIns="0" rIns="0" bIns="0" rtlCol="0" anchor="t">
            <a:spAutoFit/>
          </a:bodyPr>
          <a:lstStyle/>
          <a:p>
            <a:pPr marL="474979" lvl="1" indent="-237490" algn="l">
              <a:lnSpc>
                <a:spcPts val="3079"/>
              </a:lnSpc>
              <a:buFont typeface="Arial"/>
              <a:buChar char="•"/>
            </a:pPr>
            <a:r>
              <a:rPr lang="en-US" sz="2199" b="1">
                <a:solidFill>
                  <a:srgbClr val="001F3D"/>
                </a:solidFill>
                <a:latin typeface="Poppins Bold"/>
                <a:ea typeface="Poppins Bold"/>
                <a:cs typeface="Poppins Bold"/>
                <a:sym typeface="Poppins Bold"/>
              </a:rPr>
              <a:t>Built specifically for on-reserve program realities</a:t>
            </a:r>
          </a:p>
        </p:txBody>
      </p:sp>
      <p:sp>
        <p:nvSpPr>
          <p:cNvPr id="16" name="TextBox 16"/>
          <p:cNvSpPr txBox="1"/>
          <p:nvPr/>
        </p:nvSpPr>
        <p:spPr>
          <a:xfrm>
            <a:off x="2208065" y="855315"/>
            <a:ext cx="13871871" cy="939772"/>
          </a:xfrm>
          <a:prstGeom prst="rect">
            <a:avLst/>
          </a:prstGeom>
        </p:spPr>
        <p:txBody>
          <a:bodyPr lIns="0" tIns="0" rIns="0" bIns="0" rtlCol="0" anchor="t">
            <a:spAutoFit/>
          </a:bodyPr>
          <a:lstStyle/>
          <a:p>
            <a:pPr algn="ctr">
              <a:lnSpc>
                <a:spcPts val="7002"/>
              </a:lnSpc>
            </a:pPr>
            <a:r>
              <a:rPr lang="en-US" sz="5835" b="1">
                <a:solidFill>
                  <a:srgbClr val="001F3D"/>
                </a:solidFill>
                <a:latin typeface="Poppins Bold"/>
                <a:ea typeface="Poppins Bold"/>
                <a:cs typeface="Poppins Bold"/>
                <a:sym typeface="Poppins Bold"/>
              </a:rPr>
              <a:t>Technology to Empower Your Team</a:t>
            </a:r>
          </a:p>
        </p:txBody>
      </p:sp>
      <p:sp>
        <p:nvSpPr>
          <p:cNvPr id="17" name="TextBox 17"/>
          <p:cNvSpPr txBox="1"/>
          <p:nvPr/>
        </p:nvSpPr>
        <p:spPr>
          <a:xfrm>
            <a:off x="10461378" y="5394628"/>
            <a:ext cx="6544678" cy="3515995"/>
          </a:xfrm>
          <a:prstGeom prst="rect">
            <a:avLst/>
          </a:prstGeom>
        </p:spPr>
        <p:txBody>
          <a:bodyPr lIns="0" tIns="0" rIns="0" bIns="0" rtlCol="0" anchor="t">
            <a:spAutoFit/>
          </a:bodyPr>
          <a:lstStyle/>
          <a:p>
            <a:pPr marL="474979" lvl="1" indent="-237490" algn="l">
              <a:lnSpc>
                <a:spcPts val="3079"/>
              </a:lnSpc>
              <a:buFont typeface="Arial"/>
              <a:buChar char="•"/>
            </a:pPr>
            <a:r>
              <a:rPr lang="en-US" sz="2199" b="1">
                <a:solidFill>
                  <a:srgbClr val="001F3D"/>
                </a:solidFill>
                <a:latin typeface="Poppins Bold"/>
                <a:ea typeface="Poppins Bold"/>
                <a:cs typeface="Poppins Bold"/>
                <a:sym typeface="Poppins Bold"/>
              </a:rPr>
              <a:t>Developed with ongoing input from day-to-day users</a:t>
            </a:r>
          </a:p>
          <a:p>
            <a:pPr marL="474979" lvl="1" indent="-237490" algn="l">
              <a:lnSpc>
                <a:spcPts val="3079"/>
              </a:lnSpc>
              <a:buFont typeface="Arial"/>
              <a:buChar char="•"/>
            </a:pPr>
            <a:r>
              <a:rPr lang="en-US" sz="2199" b="1">
                <a:solidFill>
                  <a:srgbClr val="001F3D"/>
                </a:solidFill>
                <a:latin typeface="Poppins Bold"/>
                <a:ea typeface="Poppins Bold"/>
                <a:cs typeface="Poppins Bold"/>
                <a:sym typeface="Poppins Bold"/>
              </a:rPr>
              <a:t>Designed to support:</a:t>
            </a:r>
          </a:p>
          <a:p>
            <a:pPr marL="949959" lvl="2" indent="-316653" algn="l">
              <a:lnSpc>
                <a:spcPts val="3079"/>
              </a:lnSpc>
              <a:buFont typeface="Arial"/>
              <a:buChar char="⚬"/>
            </a:pPr>
            <a:r>
              <a:rPr lang="en-US" sz="2199" b="1">
                <a:solidFill>
                  <a:srgbClr val="001F3D"/>
                </a:solidFill>
                <a:latin typeface="Poppins Bold"/>
                <a:ea typeface="Poppins Bold"/>
                <a:cs typeface="Poppins Bold"/>
                <a:sym typeface="Poppins Bold"/>
              </a:rPr>
              <a:t>Income Assistance</a:t>
            </a:r>
          </a:p>
          <a:p>
            <a:pPr marL="949959" lvl="2" indent="-316653" algn="l">
              <a:lnSpc>
                <a:spcPts val="3079"/>
              </a:lnSpc>
              <a:buFont typeface="Arial"/>
              <a:buChar char="⚬"/>
            </a:pPr>
            <a:r>
              <a:rPr lang="en-US" sz="2199" b="1">
                <a:solidFill>
                  <a:srgbClr val="001F3D"/>
                </a:solidFill>
                <a:latin typeface="Poppins Bold"/>
                <a:ea typeface="Poppins Bold"/>
                <a:cs typeface="Poppins Bold"/>
                <a:sym typeface="Poppins Bold"/>
              </a:rPr>
              <a:t>Case management</a:t>
            </a:r>
          </a:p>
          <a:p>
            <a:pPr marL="949959" lvl="2" indent="-316653" algn="l">
              <a:lnSpc>
                <a:spcPts val="3079"/>
              </a:lnSpc>
              <a:buFont typeface="Arial"/>
              <a:buChar char="⚬"/>
            </a:pPr>
            <a:r>
              <a:rPr lang="en-US" sz="2199" b="1">
                <a:solidFill>
                  <a:srgbClr val="001F3D"/>
                </a:solidFill>
                <a:latin typeface="Poppins Bold"/>
                <a:ea typeface="Poppins Bold"/>
                <a:cs typeface="Poppins Bold"/>
                <a:sym typeface="Poppins Bold"/>
              </a:rPr>
              <a:t>Reporting and compliance</a:t>
            </a:r>
          </a:p>
          <a:p>
            <a:pPr marL="949959" lvl="2" indent="-316653" algn="l">
              <a:lnSpc>
                <a:spcPts val="3079"/>
              </a:lnSpc>
              <a:buFont typeface="Arial"/>
              <a:buChar char="⚬"/>
            </a:pPr>
            <a:r>
              <a:rPr lang="en-US" sz="2199" b="1">
                <a:solidFill>
                  <a:srgbClr val="001F3D"/>
                </a:solidFill>
                <a:latin typeface="Poppins Bold"/>
                <a:ea typeface="Poppins Bold"/>
                <a:cs typeface="Poppins Bold"/>
                <a:sym typeface="Poppins Bold"/>
              </a:rPr>
              <a:t>Leadership decision-making</a:t>
            </a:r>
          </a:p>
          <a:p>
            <a:pPr algn="l">
              <a:lnSpc>
                <a:spcPts val="3079"/>
              </a:lnSpc>
            </a:pPr>
            <a:endParaRPr lang="en-US" sz="2199" b="1">
              <a:solidFill>
                <a:srgbClr val="001F3D"/>
              </a:solidFill>
              <a:latin typeface="Poppins Bold"/>
              <a:ea typeface="Poppins Bold"/>
              <a:cs typeface="Poppins Bold"/>
              <a:sym typeface="Poppins Bold"/>
            </a:endParaRPr>
          </a:p>
          <a:p>
            <a:pPr algn="l">
              <a:lnSpc>
                <a:spcPts val="3079"/>
              </a:lnSpc>
              <a:spcBef>
                <a:spcPct val="0"/>
              </a:spcBef>
            </a:pPr>
            <a:endParaRPr lang="en-US" sz="2199" b="1">
              <a:solidFill>
                <a:srgbClr val="001F3D"/>
              </a:solidFill>
              <a:latin typeface="Poppins Bold"/>
              <a:ea typeface="Poppins Bold"/>
              <a:cs typeface="Poppins Bold"/>
              <a:sym typeface="Poppins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45EE77F8B20F41A0FCDFC49BF57259" ma:contentTypeVersion="13" ma:contentTypeDescription="Create a new document." ma:contentTypeScope="" ma:versionID="4efa7b0f77729f7dfe21a5001388b5db">
  <xsd:schema xmlns:xsd="http://www.w3.org/2001/XMLSchema" xmlns:xs="http://www.w3.org/2001/XMLSchema" xmlns:p="http://schemas.microsoft.com/office/2006/metadata/properties" xmlns:ns2="718acfeb-b0e9-4941-9149-996ab90e161b" xmlns:ns3="61341aac-bbf0-4eac-8647-0dec75433e5f" targetNamespace="http://schemas.microsoft.com/office/2006/metadata/properties" ma:root="true" ma:fieldsID="6992256d1446a8ad75a0faa7eead2da9" ns2:_="" ns3:_="">
    <xsd:import namespace="718acfeb-b0e9-4941-9149-996ab90e161b"/>
    <xsd:import namespace="61341aac-bbf0-4eac-8647-0dec75433e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8acfeb-b0e9-4941-9149-996ab90e16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d8695a8-03e1-4430-b60b-98777c7a945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341aac-bbf0-4eac-8647-0dec75433e5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f65d4b8-39cd-4ca2-b225-485c8c74a17f}" ma:internalName="TaxCatchAll" ma:showField="CatchAllData" ma:web="61341aac-bbf0-4eac-8647-0dec75433e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1341aac-bbf0-4eac-8647-0dec75433e5f" xsi:nil="true"/>
    <lcf76f155ced4ddcb4097134ff3c332f xmlns="718acfeb-b0e9-4941-9149-996ab90e16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7A370B-2D96-4032-AAD2-ECCCCFCB6FED}"/>
</file>

<file path=customXml/itemProps2.xml><?xml version="1.0" encoding="utf-8"?>
<ds:datastoreItem xmlns:ds="http://schemas.openxmlformats.org/officeDocument/2006/customXml" ds:itemID="{9AD1F501-9A9F-4BA1-B585-BAEC662D7EFC}"/>
</file>

<file path=customXml/itemProps3.xml><?xml version="1.0" encoding="utf-8"?>
<ds:datastoreItem xmlns:ds="http://schemas.openxmlformats.org/officeDocument/2006/customXml" ds:itemID="{084B73A6-A4A9-4EA2-B3EF-5EA0FE5793B6}"/>
</file>

<file path=docProps/app.xml><?xml version="1.0" encoding="utf-8"?>
<Properties xmlns="http://schemas.openxmlformats.org/officeDocument/2006/extended-properties" xmlns:vt="http://schemas.openxmlformats.org/officeDocument/2006/docPropsVTypes">
  <TotalTime>1</TotalTime>
  <Words>760</Words>
  <Application>Microsoft Office PowerPoint</Application>
  <PresentationFormat>Custom</PresentationFormat>
  <Paragraphs>112</Paragraphs>
  <Slides>14</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vt:i4>
      </vt:variant>
    </vt:vector>
  </HeadingPairs>
  <TitlesOfParts>
    <vt:vector size="30" baseType="lpstr">
      <vt:lpstr>Canva Sans 1 Bold</vt:lpstr>
      <vt:lpstr>Roboto Bold</vt:lpstr>
      <vt:lpstr>Poppins Bold</vt:lpstr>
      <vt:lpstr>Poppins Ultra-Bold</vt:lpstr>
      <vt:lpstr>Calibri</vt:lpstr>
      <vt:lpstr>Aileron</vt:lpstr>
      <vt:lpstr>Canva Sans 2 Bold</vt:lpstr>
      <vt:lpstr>Source Sans Pro Bold</vt:lpstr>
      <vt:lpstr>Arial</vt:lpstr>
      <vt:lpstr>Source Sans Pro</vt:lpstr>
      <vt:lpstr>Poppins Medium</vt:lpstr>
      <vt:lpstr>Garet Bold</vt:lpstr>
      <vt:lpstr>Open Sans</vt:lpstr>
      <vt:lpstr>Roboto</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AI IN SOFTWARE</dc:title>
  <cp:lastModifiedBy>lamia fahmi</cp:lastModifiedBy>
  <cp:revision>2</cp:revision>
  <dcterms:created xsi:type="dcterms:W3CDTF">2006-08-16T00:00:00Z</dcterms:created>
  <dcterms:modified xsi:type="dcterms:W3CDTF">2026-01-20T18:32:22Z</dcterms:modified>
  <dc:identifier>DAG-5DwGlVc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0x0101002E45EE77F8B20F41A0FCDFC49BF57259</vt:lpwstr>
  </property>
</Properties>
</file>